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notesSlides/notesSlide2.xml" ContentType="application/vnd.openxmlformats-officedocument.presentationml.notesSlide+xml"/>
  <Override PartName="/ppt/media/image3.jpeg" ContentType="image/jpeg"/>
  <Override PartName="/ppt/notesSlides/notesSlide3.xml" ContentType="application/vnd.openxmlformats-officedocument.presentationml.notesSlide+xml"/>
  <Override PartName="/ppt/media/image4.jpeg" ContentType="image/jpeg"/>
  <Override PartName="/ppt/notesSlides/notesSlide4.xml" ContentType="application/vnd.openxmlformats-officedocument.presentationml.notesSlide+xml"/>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9" name="Shape 109"/>
          <p:cNvSpPr/>
          <p:nvPr>
            <p:ph type="sldImg"/>
          </p:nvPr>
        </p:nvSpPr>
        <p:spPr>
          <a:xfrm>
            <a:off x="1143000" y="685800"/>
            <a:ext cx="4572000" cy="3429000"/>
          </a:xfrm>
          <a:prstGeom prst="rect">
            <a:avLst/>
          </a:prstGeom>
        </p:spPr>
        <p:txBody>
          <a:bodyPr/>
          <a:lstStyle/>
          <a:p>
            <a:pPr/>
          </a:p>
        </p:txBody>
      </p:sp>
      <p:sp>
        <p:nvSpPr>
          <p:cNvPr id="110" name="Shape 11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r>
              <a:t>Answer: Via selective breeding, by mating a zebrafish mutant that lacked reflective pigment with a zebrafish that lacked black pigment, Casper is transparent. This feature allows scientists to inject fluorescent cancer cells into Casper's abdominal cavity and then track the migration of those cells to specific locations in his body.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Answer: No, you need to take many science courses including biology, computer science, chemistry, math (especially statistics). If you are not broadly trained, you will not be able to obtain a job in this growing field!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Answer: The answers will vary. </a:t>
            </a:r>
          </a:p>
          <a:p>
            <a:pPr>
              <a:buSzPct val="100000"/>
              <a:buChar char="-"/>
            </a:pPr>
            <a:r>
              <a:t>Low cost production of proteins used to treat diseases</a:t>
            </a:r>
          </a:p>
          <a:p>
            <a:pPr>
              <a:buSzPct val="100000"/>
              <a:buChar char="-"/>
            </a:pPr>
            <a:r>
              <a:t>Development of recombinant enzymes to be used by molecular biologists for research</a:t>
            </a:r>
          </a:p>
          <a:p>
            <a:pPr>
              <a:buSzPct val="100000"/>
              <a:buChar char="-"/>
            </a:pPr>
            <a:r>
              <a:t>Students can come up with many more great ideas. This exercise really makes students stretch their imaginations and they really enjoy working together to generate great ideas!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defRPr b="1"/>
            </a:pPr>
            <a:r>
              <a:t>Figure 10.2</a:t>
            </a:r>
          </a:p>
          <a:p>
            <a:pPr/>
            <a:r>
              <a:t>Making recombinant DNA.</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Body Level One…"/>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92" name="Title Text"/>
          <p:cNvSpPr txBox="1"/>
          <p:nvPr>
            <p:ph type="title"/>
          </p:nvPr>
        </p:nvSpPr>
        <p:spPr>
          <a:prstGeom prst="rect">
            <a:avLst/>
          </a:prstGeom>
        </p:spPr>
        <p:txBody>
          <a:bodyPr/>
          <a:lstStyle/>
          <a:p>
            <a:pPr/>
            <a:r>
              <a:t>Title Text</a:t>
            </a:r>
          </a:p>
        </p:txBody>
      </p:sp>
      <p:sp>
        <p:nvSpPr>
          <p:cNvPr id="9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101" name="Title Text"/>
          <p:cNvSpPr txBox="1"/>
          <p:nvPr>
            <p:ph type="title"/>
          </p:nvPr>
        </p:nvSpPr>
        <p:spPr>
          <a:xfrm>
            <a:off x="8724900" y="365125"/>
            <a:ext cx="2628900" cy="5811838"/>
          </a:xfrm>
          <a:prstGeom prst="rect">
            <a:avLst/>
          </a:prstGeom>
        </p:spPr>
        <p:txBody>
          <a:bodyPr/>
          <a:lstStyle/>
          <a:p>
            <a:pPr/>
            <a:r>
              <a:t>Title Text</a:t>
            </a:r>
          </a:p>
        </p:txBody>
      </p:sp>
      <p:sp>
        <p:nvSpPr>
          <p:cNvPr id="102" name="Body Level One…"/>
          <p:cNvSpPr txBox="1"/>
          <p:nvPr>
            <p:ph type="body" idx="1"/>
          </p:nvPr>
        </p:nvSpPr>
        <p:spPr>
          <a:xfrm>
            <a:off x="838200" y="365125"/>
            <a:ext cx="7734300" cy="58118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0" name="Body Level One…"/>
          <p:cNvSpPr txBox="1"/>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839787" y="365125"/>
            <a:ext cx="10515601" cy="1325563"/>
          </a:xfrm>
          <a:prstGeom prst="rect">
            <a:avLst/>
          </a:prstGeom>
        </p:spPr>
        <p:txBody>
          <a:bodyPr/>
          <a:lstStyle/>
          <a:p>
            <a:pPr/>
            <a:r>
              <a:t>Title Text</a:t>
            </a:r>
          </a:p>
        </p:txBody>
      </p:sp>
      <p:sp>
        <p:nvSpPr>
          <p:cNvPr id="48" name="Body Level One…"/>
          <p:cNvSpPr txBox="1"/>
          <p:nvPr>
            <p:ph type="body" sz="quarter" idx="1"/>
          </p:nvPr>
        </p:nvSpPr>
        <p:spPr>
          <a:xfrm>
            <a:off x="839787" y="1681163"/>
            <a:ext cx="5157789" cy="823913"/>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Rectangle"/>
          <p:cNvSpPr/>
          <p:nvPr>
            <p:ph type="body" sz="quarter" idx="21"/>
          </p:nvPr>
        </p:nvSpPr>
        <p:spPr>
          <a:xfrm>
            <a:off x="6172200" y="1681163"/>
            <a:ext cx="5183188" cy="823913"/>
          </a:xfrm>
          <a:prstGeom prst="rect">
            <a:avLst/>
          </a:prstGeom>
        </p:spPr>
        <p:txBody>
          <a:bodyPr anchor="b"/>
          <a:lstStyle/>
          <a:p>
            <a:pPr marL="0" indent="0">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73" name="Body Level One…"/>
          <p:cNvSpPr txBox="1"/>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4" name="Rectangle"/>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83" name="Image"/>
          <p:cNvSpPr/>
          <p:nvPr>
            <p:ph type="pic" sz="half" idx="21"/>
          </p:nvPr>
        </p:nvSpPr>
        <p:spPr>
          <a:xfrm>
            <a:off x="5183187" y="987425"/>
            <a:ext cx="6172201" cy="4873625"/>
          </a:xfrm>
          <a:prstGeom prst="rect">
            <a:avLst/>
          </a:prstGeom>
        </p:spPr>
        <p:txBody>
          <a:bodyPr lIns="91439" rIns="91439">
            <a:noAutofit/>
          </a:bodyPr>
          <a:lstStyle/>
          <a:p>
            <a:pPr/>
          </a:p>
        </p:txBody>
      </p:sp>
      <p:sp>
        <p:nvSpPr>
          <p:cNvPr id="84" name="Body Level One…"/>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tif"/><Relationship Id="rId3" Type="http://schemas.openxmlformats.org/officeDocument/2006/relationships/image" Target="../media/image4.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britannica.com/science/protein" TargetMode="External"/><Relationship Id="rId3" Type="http://schemas.openxmlformats.org/officeDocument/2006/relationships/hyperlink" Target="https://www.britannica.com/science/bacteria" TargetMode="External"/><Relationship Id="rId4" Type="http://schemas.openxmlformats.org/officeDocument/2006/relationships/hyperlink" Target="https://www.merriam-webster.com/dictionary/cleaves" TargetMode="External"/><Relationship Id="rId5" Type="http://schemas.openxmlformats.org/officeDocument/2006/relationships/hyperlink" Target="https://www.britannica.com/science/DNA" TargetMode="External"/><Relationship Id="rId6" Type="http://schemas.openxmlformats.org/officeDocument/2006/relationships/hyperlink" Target="https://www.britannica.com/science/molecule" TargetMode="External"/><Relationship Id="rId7" Type="http://schemas.openxmlformats.org/officeDocument/2006/relationships/hyperlink" Target="https://www.merriam-webster.com/dictionary/cleave" TargetMode="External"/><Relationship Id="rId8" Type="http://schemas.openxmlformats.org/officeDocument/2006/relationships/hyperlink" Target="https://www.britannica.com/science/gene" TargetMode="External"/><Relationship Id="rId9" Type="http://schemas.openxmlformats.org/officeDocument/2006/relationships/hyperlink" Target="https://www.britannica.com/science/recombinant-DNA-technology" TargetMode="External"/><Relationship Id="rId10" Type="http://schemas.openxmlformats.org/officeDocument/2006/relationships/hyperlink" Target="https://www.britannica.com/science/genetic-engineering"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britannica.com/science/enzyme" TargetMode="External"/><Relationship Id="rId3" Type="http://schemas.openxmlformats.org/officeDocument/2006/relationships/hyperlink" Target="https://www.britannica.com/science/bacteriophage"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britannica.com/science/nucleotide" TargetMode="External"/><Relationship Id="rId3" Type="http://schemas.openxmlformats.org/officeDocument/2006/relationships/hyperlink" Target="https://www.britannica.com/science/adenine" TargetMode="External"/><Relationship Id="rId4" Type="http://schemas.openxmlformats.org/officeDocument/2006/relationships/hyperlink" Target="https://www.britannica.com/science/cytosine" TargetMode="External"/><Relationship Id="rId5" Type="http://schemas.openxmlformats.org/officeDocument/2006/relationships/hyperlink" Target="https://www.britannica.com/science/thymine" TargetMode="External"/><Relationship Id="rId6" Type="http://schemas.openxmlformats.org/officeDocument/2006/relationships/hyperlink" Target="https://www.britannica.com/science/guanine" TargetMode="External"/><Relationship Id="rId7" Type="http://schemas.openxmlformats.org/officeDocument/2006/relationships/hyperlink" Target="https://www.britannica.com/science/species-taxon"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tif"/><Relationship Id="rId3" Type="http://schemas.openxmlformats.org/officeDocument/2006/relationships/image" Target="../media/image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5.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Relationship Id="rId3" Type="http://schemas.openxmlformats.org/officeDocument/2006/relationships/image" Target="../media/image6.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tif"/><Relationship Id="rId3" Type="http://schemas.openxmlformats.org/officeDocument/2006/relationships/image" Target="../media/image4.t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2.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3.png"/><Relationship Id="rId5" Type="http://schemas.openxmlformats.org/officeDocument/2006/relationships/image" Target="../media/image9.jpe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10.jpeg"/><Relationship Id="rId4" Type="http://schemas.openxmlformats.org/officeDocument/2006/relationships/image" Target="../media/image11.jpeg"/></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jpeg"/></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2.jpeg"/></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 Id="rId3" Type="http://schemas.openxmlformats.org/officeDocument/2006/relationships/image" Target="../media/image14.jpeg"/><Relationship Id="rId4" Type="http://schemas.openxmlformats.org/officeDocument/2006/relationships/image" Target="../media/image15.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The Basis of Biotechnology…"/>
          <p:cNvSpPr txBox="1"/>
          <p:nvPr/>
        </p:nvSpPr>
        <p:spPr>
          <a:xfrm>
            <a:off x="563311" y="1730144"/>
            <a:ext cx="9226534" cy="154588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5200"/>
            </a:pPr>
            <a:r>
              <a:t>The Basics of Biotechnology</a:t>
            </a:r>
          </a:p>
          <a:p>
            <a:pPr>
              <a:defRPr sz="5200"/>
            </a:pPr>
            <a:r>
              <a:t>Plasmids and Restriction enzymes</a:t>
            </a:r>
            <a:r>
              <a:rPr sz="3200"/>
              <a:t>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DNA Cloning"/>
          <p:cNvSpPr txBox="1"/>
          <p:nvPr>
            <p:ph type="title" idx="4294967295"/>
          </p:nvPr>
        </p:nvSpPr>
        <p:spPr>
          <a:prstGeom prst="rect">
            <a:avLst/>
          </a:prstGeom>
        </p:spPr>
        <p:txBody>
          <a:bodyPr lIns="45718" tIns="45718" rIns="45718" bIns="45718"/>
          <a:lstStyle/>
          <a:p>
            <a:pPr/>
            <a:r>
              <a:t>DNA Cloning</a:t>
            </a:r>
          </a:p>
        </p:txBody>
      </p:sp>
      <p:sp>
        <p:nvSpPr>
          <p:cNvPr id="158" name="DNA cloning mass-produces DNA fragments for research…"/>
          <p:cNvSpPr txBox="1"/>
          <p:nvPr>
            <p:ph type="body" idx="4294967295"/>
          </p:nvPr>
        </p:nvSpPr>
        <p:spPr>
          <a:xfrm>
            <a:off x="838200" y="1825624"/>
            <a:ext cx="10515600" cy="4351340"/>
          </a:xfrm>
          <a:prstGeom prst="rect">
            <a:avLst/>
          </a:prstGeom>
        </p:spPr>
        <p:txBody>
          <a:bodyPr lIns="45718" tIns="45718" rIns="45718" bIns="45718"/>
          <a:lstStyle/>
          <a:p>
            <a:pPr/>
            <a:r>
              <a:t>DNA cloning mass-produces DNA fragments for research</a:t>
            </a:r>
          </a:p>
          <a:p>
            <a:pPr/>
          </a:p>
          <a:p>
            <a:pPr>
              <a:defRPr b="1">
                <a:solidFill>
                  <a:srgbClr val="0000FF"/>
                </a:solidFill>
              </a:defRPr>
            </a:pPr>
            <a:r>
              <a:t>DNA cloning</a:t>
            </a:r>
          </a:p>
          <a:p>
            <a:pPr lvl="1" marL="685800" indent="-228600">
              <a:lnSpc>
                <a:spcPct val="100000"/>
              </a:lnSpc>
              <a:spcBef>
                <a:spcPts val="500"/>
              </a:spcBef>
              <a:defRPr sz="2400"/>
            </a:pPr>
            <a:r>
              <a:t>Set of procedures that uses living cells to make many identical copies of a DNA fragment</a:t>
            </a:r>
          </a:p>
          <a:p>
            <a:pPr>
              <a:defRPr sz="2400"/>
            </a:pPr>
          </a:p>
          <a:p>
            <a:pPr>
              <a:defRPr b="1">
                <a:solidFill>
                  <a:srgbClr val="0000FF"/>
                </a:solidFill>
              </a:defRPr>
            </a:pPr>
            <a:r>
              <a:t>Clone</a:t>
            </a:r>
          </a:p>
          <a:p>
            <a:pPr lvl="1" marL="685800" indent="-228600">
              <a:lnSpc>
                <a:spcPct val="100000"/>
              </a:lnSpc>
              <a:spcBef>
                <a:spcPts val="500"/>
              </a:spcBef>
              <a:defRPr sz="2400"/>
            </a:pPr>
            <a:r>
              <a:t>A genetically identical copy of DNA, a cell, or an organism</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Cloning Vectors"/>
          <p:cNvSpPr txBox="1"/>
          <p:nvPr>
            <p:ph type="title" idx="4294967295"/>
          </p:nvPr>
        </p:nvSpPr>
        <p:spPr>
          <a:prstGeom prst="rect">
            <a:avLst/>
          </a:prstGeom>
        </p:spPr>
        <p:txBody>
          <a:bodyPr lIns="45718" tIns="45718" rIns="45718" bIns="45718"/>
          <a:lstStyle/>
          <a:p>
            <a:pPr/>
            <a:r>
              <a:t>Cloning Vectors</a:t>
            </a:r>
          </a:p>
        </p:txBody>
      </p:sp>
      <p:sp>
        <p:nvSpPr>
          <p:cNvPr id="161" name="Cloning vector…"/>
          <p:cNvSpPr txBox="1"/>
          <p:nvPr>
            <p:ph type="body" idx="4294967295"/>
          </p:nvPr>
        </p:nvSpPr>
        <p:spPr>
          <a:xfrm>
            <a:off x="838200" y="1825624"/>
            <a:ext cx="10515600" cy="4351340"/>
          </a:xfrm>
          <a:prstGeom prst="rect">
            <a:avLst/>
          </a:prstGeom>
        </p:spPr>
        <p:txBody>
          <a:bodyPr lIns="45718" tIns="45718" rIns="45718" bIns="45718"/>
          <a:lstStyle/>
          <a:p>
            <a:pPr/>
          </a:p>
          <a:p>
            <a:pPr>
              <a:defRPr b="1">
                <a:solidFill>
                  <a:srgbClr val="0000FF"/>
                </a:solidFill>
              </a:defRPr>
            </a:pPr>
            <a:r>
              <a:t>Cloning vector</a:t>
            </a:r>
          </a:p>
          <a:p>
            <a:pPr lvl="1" marL="685800" indent="-228600">
              <a:lnSpc>
                <a:spcPct val="100000"/>
              </a:lnSpc>
              <a:spcBef>
                <a:spcPts val="500"/>
              </a:spcBef>
              <a:defRPr sz="2400"/>
            </a:pPr>
            <a:r>
              <a:t>A DNA molecule that can accept foreign DNA, resulting in a hybrid molecule that can be transferred to a host cell, and get replicated in it</a:t>
            </a:r>
          </a:p>
          <a:p>
            <a:pPr lvl="1" marL="685800" indent="-228600">
              <a:lnSpc>
                <a:spcPct val="100000"/>
              </a:lnSpc>
              <a:spcBef>
                <a:spcPts val="500"/>
              </a:spcBef>
              <a:defRPr sz="2400"/>
            </a:pPr>
          </a:p>
          <a:p>
            <a:pPr>
              <a:defRPr b="1">
                <a:solidFill>
                  <a:srgbClr val="0000FF"/>
                </a:solidFill>
              </a:defRPr>
            </a:pPr>
            <a:r>
              <a:t>Plasmid</a:t>
            </a:r>
          </a:p>
          <a:p>
            <a:pPr lvl="1" marL="685800" indent="-228600">
              <a:lnSpc>
                <a:spcPct val="100000"/>
              </a:lnSpc>
              <a:spcBef>
                <a:spcPts val="500"/>
              </a:spcBef>
              <a:defRPr sz="2400"/>
            </a:pPr>
            <a:r>
              <a:t>A small, circular DNA molecule in bacteria, replicated independently of the chromosomes</a:t>
            </a:r>
          </a:p>
          <a:p>
            <a:pPr lvl="1" marL="685800" indent="-228600">
              <a:lnSpc>
                <a:spcPct val="100000"/>
              </a:lnSpc>
              <a:spcBef>
                <a:spcPts val="500"/>
              </a:spcBef>
              <a:defRPr sz="2400"/>
            </a:pPr>
            <a:r>
              <a:t>A cloning vector</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Recombinant DNA"/>
          <p:cNvSpPr txBox="1"/>
          <p:nvPr>
            <p:ph type="title" idx="4294967295"/>
          </p:nvPr>
        </p:nvSpPr>
        <p:spPr>
          <a:prstGeom prst="rect">
            <a:avLst/>
          </a:prstGeom>
        </p:spPr>
        <p:txBody>
          <a:bodyPr lIns="45718" tIns="45718" rIns="45718" bIns="45718"/>
          <a:lstStyle/>
          <a:p>
            <a:pPr/>
            <a:r>
              <a:t>Recombinant DNA</a:t>
            </a:r>
          </a:p>
        </p:txBody>
      </p:sp>
      <p:sp>
        <p:nvSpPr>
          <p:cNvPr id="164" name="Recombinant DNA molecules are introduced into host cells such as bacteria, which copy the DNA as they divide…"/>
          <p:cNvSpPr txBox="1"/>
          <p:nvPr>
            <p:ph type="body" idx="4294967295"/>
          </p:nvPr>
        </p:nvSpPr>
        <p:spPr>
          <a:xfrm>
            <a:off x="838200" y="1825624"/>
            <a:ext cx="10515600" cy="4351340"/>
          </a:xfrm>
          <a:prstGeom prst="rect">
            <a:avLst/>
          </a:prstGeom>
        </p:spPr>
        <p:txBody>
          <a:bodyPr lIns="45718" tIns="45718" rIns="45718" bIns="45718"/>
          <a:lstStyle/>
          <a:p>
            <a:pPr>
              <a:defRPr b="1"/>
            </a:pPr>
          </a:p>
          <a:p>
            <a:pPr>
              <a:defRPr b="1"/>
            </a:pPr>
          </a:p>
          <a:p>
            <a:pPr/>
            <a:r>
              <a:t>Recombinant DNA molecules are introduced into host cells such as bacteria, which copy the DNA as they divide</a:t>
            </a:r>
          </a:p>
          <a:p>
            <a:pPr>
              <a:buSzTx/>
              <a:buNone/>
            </a:pPr>
          </a:p>
          <a:p>
            <a:pPr>
              <a:defRPr b="1">
                <a:solidFill>
                  <a:srgbClr val="0000FF"/>
                </a:solidFill>
              </a:defRPr>
            </a:pPr>
            <a:r>
              <a:t>Recombinant DNA</a:t>
            </a:r>
          </a:p>
          <a:p>
            <a:pPr lvl="1" marL="685800" indent="-228600">
              <a:lnSpc>
                <a:spcPct val="100000"/>
              </a:lnSpc>
              <a:spcBef>
                <a:spcPts val="500"/>
              </a:spcBef>
              <a:defRPr sz="2400"/>
            </a:pPr>
            <a:r>
              <a:t>Contains genetic material from more than one organism</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6" name="Image" descr="Image"/>
          <p:cNvPicPr>
            <a:picLocks noChangeAspect="1"/>
          </p:cNvPicPr>
          <p:nvPr/>
        </p:nvPicPr>
        <p:blipFill>
          <a:blip r:embed="rId2">
            <a:extLst/>
          </a:blip>
          <a:stretch>
            <a:fillRect/>
          </a:stretch>
        </p:blipFill>
        <p:spPr>
          <a:xfrm>
            <a:off x="-190500" y="473709"/>
            <a:ext cx="12192000" cy="572008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8" name="Image" descr="Image"/>
          <p:cNvPicPr>
            <a:picLocks noChangeAspect="1"/>
          </p:cNvPicPr>
          <p:nvPr/>
        </p:nvPicPr>
        <p:blipFill>
          <a:blip r:embed="rId2">
            <a:extLst/>
          </a:blip>
          <a:stretch>
            <a:fillRect/>
          </a:stretch>
        </p:blipFill>
        <p:spPr>
          <a:xfrm>
            <a:off x="5639" y="568723"/>
            <a:ext cx="12180722" cy="6858001"/>
          </a:xfrm>
          <a:prstGeom prst="rect">
            <a:avLst/>
          </a:prstGeom>
          <a:ln w="12700">
            <a:miter lim="400000"/>
          </a:ln>
        </p:spPr>
      </p:pic>
      <p:sp>
        <p:nvSpPr>
          <p:cNvPr id="169" name="Plasmids"/>
          <p:cNvSpPr txBox="1"/>
          <p:nvPr/>
        </p:nvSpPr>
        <p:spPr>
          <a:xfrm>
            <a:off x="191522" y="50518"/>
            <a:ext cx="4477029" cy="74578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5200"/>
            </a:lvl1pPr>
          </a:lstStyle>
          <a:p>
            <a:pPr/>
            <a:r>
              <a:t>Plasmids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At their most basic level, plasmids are small circular pieces of DNA that replicate independently from the host’s chromosomal DNA.…"/>
          <p:cNvSpPr txBox="1"/>
          <p:nvPr/>
        </p:nvSpPr>
        <p:spPr>
          <a:xfrm>
            <a:off x="124885" y="1540976"/>
            <a:ext cx="11501694" cy="4790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90762" indent="-290762" defTabSz="457200">
              <a:buSzPct val="100000"/>
              <a:buChar char="•"/>
              <a:defRPr sz="3100">
                <a:latin typeface="+mj-lt"/>
                <a:ea typeface="+mj-ea"/>
                <a:cs typeface="+mj-cs"/>
                <a:sym typeface="Helvetica"/>
              </a:defRPr>
            </a:pPr>
            <a:r>
              <a:t>At their most basic level, plasmids are small circular pieces of DNA that replicate independently from the host’s chromosomal DNA.</a:t>
            </a:r>
          </a:p>
          <a:p>
            <a:pPr marL="290762" indent="-290762" defTabSz="457200">
              <a:buSzPct val="100000"/>
              <a:buChar char="•"/>
              <a:defRPr sz="3100">
                <a:latin typeface="+mj-lt"/>
                <a:ea typeface="+mj-ea"/>
                <a:cs typeface="+mj-cs"/>
                <a:sym typeface="Helvetica"/>
              </a:defRPr>
            </a:pPr>
          </a:p>
          <a:p>
            <a:pPr marL="290762" indent="-290762" defTabSz="457200">
              <a:buSzPct val="100000"/>
              <a:buChar char="•"/>
              <a:defRPr sz="3100">
                <a:latin typeface="+mj-lt"/>
                <a:ea typeface="+mj-ea"/>
                <a:cs typeface="+mj-cs"/>
                <a:sym typeface="Helvetica"/>
              </a:defRPr>
            </a:pPr>
            <a:r>
              <a:t> They are mainly found in bacteria, but also exist naturally in archaea and eukaryotes such as yeast and plants. </a:t>
            </a:r>
          </a:p>
          <a:p>
            <a:pPr marL="290762" indent="-290762" defTabSz="457200">
              <a:buSzPct val="100000"/>
              <a:buChar char="•"/>
              <a:defRPr sz="3100">
                <a:latin typeface="+mj-lt"/>
                <a:ea typeface="+mj-ea"/>
                <a:cs typeface="+mj-cs"/>
                <a:sym typeface="Helvetica"/>
              </a:defRPr>
            </a:pPr>
          </a:p>
          <a:p>
            <a:pPr marL="290762" indent="-290762" defTabSz="457200">
              <a:buSzPct val="100000"/>
              <a:buChar char="•"/>
              <a:defRPr sz="3100">
                <a:latin typeface="+mj-lt"/>
                <a:ea typeface="+mj-ea"/>
                <a:cs typeface="+mj-cs"/>
                <a:sym typeface="Helvetica"/>
              </a:defRPr>
            </a:pPr>
            <a:r>
              <a:t>In nature, plasmids provide one or more functional benefits to the host such as resistance to antibiotics, degradative functions, and/ or virulence.</a:t>
            </a:r>
          </a:p>
        </p:txBody>
      </p:sp>
      <p:sp>
        <p:nvSpPr>
          <p:cNvPr id="172" name="Plasmids"/>
          <p:cNvSpPr txBox="1"/>
          <p:nvPr/>
        </p:nvSpPr>
        <p:spPr>
          <a:xfrm>
            <a:off x="2419020" y="583695"/>
            <a:ext cx="4477029" cy="74578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5200"/>
            </a:lvl1pPr>
          </a:lstStyle>
          <a:p>
            <a:pPr/>
            <a:r>
              <a:t>Plasmids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Image" descr="Image"/>
          <p:cNvPicPr>
            <a:picLocks noChangeAspect="1"/>
          </p:cNvPicPr>
          <p:nvPr/>
        </p:nvPicPr>
        <p:blipFill>
          <a:blip r:embed="rId2">
            <a:extLst/>
          </a:blip>
          <a:stretch>
            <a:fillRect/>
          </a:stretch>
        </p:blipFill>
        <p:spPr>
          <a:xfrm>
            <a:off x="3090112" y="460259"/>
            <a:ext cx="7674097" cy="6205057"/>
          </a:xfrm>
          <a:prstGeom prst="rect">
            <a:avLst/>
          </a:prstGeom>
          <a:ln w="12700">
            <a:miter lim="400000"/>
          </a:ln>
        </p:spPr>
      </p:pic>
      <p:sp>
        <p:nvSpPr>
          <p:cNvPr id="175" name="Plasmids"/>
          <p:cNvSpPr txBox="1"/>
          <p:nvPr/>
        </p:nvSpPr>
        <p:spPr>
          <a:xfrm>
            <a:off x="96735" y="-32421"/>
            <a:ext cx="4477029" cy="74578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5200"/>
            </a:lvl1pPr>
          </a:lstStyle>
          <a:p>
            <a:pPr/>
            <a:r>
              <a:t>Plasmid Map</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7" name="Image" descr="Image"/>
          <p:cNvPicPr>
            <a:picLocks noChangeAspect="1"/>
          </p:cNvPicPr>
          <p:nvPr/>
        </p:nvPicPr>
        <p:blipFill>
          <a:blip r:embed="rId2">
            <a:extLst/>
          </a:blip>
          <a:stretch>
            <a:fillRect/>
          </a:stretch>
        </p:blipFill>
        <p:spPr>
          <a:xfrm>
            <a:off x="33451" y="1437187"/>
            <a:ext cx="5619145" cy="4903273"/>
          </a:xfrm>
          <a:prstGeom prst="rect">
            <a:avLst/>
          </a:prstGeom>
          <a:ln w="12700">
            <a:miter lim="400000"/>
          </a:ln>
        </p:spPr>
      </p:pic>
      <p:pic>
        <p:nvPicPr>
          <p:cNvPr id="178" name="Image" descr="Image"/>
          <p:cNvPicPr>
            <a:picLocks noChangeAspect="1"/>
          </p:cNvPicPr>
          <p:nvPr/>
        </p:nvPicPr>
        <p:blipFill>
          <a:blip r:embed="rId3">
            <a:extLst/>
          </a:blip>
          <a:stretch>
            <a:fillRect/>
          </a:stretch>
        </p:blipFill>
        <p:spPr>
          <a:xfrm>
            <a:off x="5894692" y="2100689"/>
            <a:ext cx="6022283" cy="4017369"/>
          </a:xfrm>
          <a:prstGeom prst="rect">
            <a:avLst/>
          </a:prstGeom>
          <a:ln w="12700">
            <a:miter lim="400000"/>
          </a:ln>
        </p:spPr>
      </p:pic>
      <p:sp>
        <p:nvSpPr>
          <p:cNvPr id="179" name="Plasmid / plasmids"/>
          <p:cNvSpPr txBox="1"/>
          <p:nvPr/>
        </p:nvSpPr>
        <p:spPr>
          <a:xfrm>
            <a:off x="245551" y="104586"/>
            <a:ext cx="5511126" cy="777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4600">
                <a:solidFill>
                  <a:srgbClr val="646464"/>
                </a:solidFill>
                <a:latin typeface="Lucida Grande"/>
                <a:ea typeface="Lucida Grande"/>
                <a:cs typeface="Lucida Grande"/>
                <a:sym typeface="Lucida Grande"/>
              </a:defRPr>
            </a:lvl1pPr>
          </a:lstStyle>
          <a:p>
            <a:pPr/>
            <a:r>
              <a:t>Plasmid / plasmids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1" name="EssGen_Plasmid_SQUARE.jpg" descr="EssGen_Plasmid_SQUARE.jpg"/>
          <p:cNvPicPr>
            <a:picLocks noChangeAspect="1"/>
          </p:cNvPicPr>
          <p:nvPr/>
        </p:nvPicPr>
        <p:blipFill>
          <a:blip r:embed="rId2">
            <a:extLst/>
          </a:blip>
          <a:stretch>
            <a:fillRect/>
          </a:stretch>
        </p:blipFill>
        <p:spPr>
          <a:xfrm>
            <a:off x="9436420" y="-332617"/>
            <a:ext cx="2311402" cy="2311402"/>
          </a:xfrm>
          <a:prstGeom prst="rect">
            <a:avLst/>
          </a:prstGeom>
          <a:ln w="12700">
            <a:miter lim="400000"/>
          </a:ln>
        </p:spPr>
      </p:pic>
      <p:sp>
        <p:nvSpPr>
          <p:cNvPr id="182" name="Plasmids have a wide range of lengths, from roughly one thousand DNA base pairs to hundreds of thousands of base pairs. When a bacterium divides, all of the plasmids contained within the cell are copied such that each daughter cell receives a copy of eac"/>
          <p:cNvSpPr txBox="1"/>
          <p:nvPr/>
        </p:nvSpPr>
        <p:spPr>
          <a:xfrm>
            <a:off x="62137" y="1046777"/>
            <a:ext cx="9285129" cy="4269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70710" indent="-270710" defTabSz="457200">
              <a:buSzPct val="100000"/>
              <a:buChar char="•"/>
              <a:defRPr sz="2700">
                <a:solidFill>
                  <a:srgbClr val="323333"/>
                </a:solidFill>
                <a:latin typeface="Lucida Grande"/>
                <a:ea typeface="Lucida Grande"/>
                <a:cs typeface="Lucida Grande"/>
                <a:sym typeface="Lucida Grande"/>
              </a:defRPr>
            </a:pPr>
          </a:p>
          <a:p>
            <a:pPr marL="270709" indent="-270709" defTabSz="457200">
              <a:buSzPct val="100000"/>
              <a:buChar char="•"/>
              <a:defRPr sz="2800">
                <a:solidFill>
                  <a:srgbClr val="323333"/>
                </a:solidFill>
                <a:latin typeface="Lucida Grande"/>
                <a:ea typeface="Lucida Grande"/>
                <a:cs typeface="Lucida Grande"/>
                <a:sym typeface="Lucida Grande"/>
              </a:defRPr>
            </a:pPr>
            <a:r>
              <a:t>Plasmids have a wide range of lengths, from roughly one thousand DNA base pairs to hundreds of thousands of base pairs. When a bacterium divides, all of the plasmids contained within the cell are copied such that each daughter cell receives a copy of each plasmid. </a:t>
            </a:r>
          </a:p>
          <a:p>
            <a:pPr marL="270709" indent="-270709" defTabSz="457200">
              <a:buSzPct val="100000"/>
              <a:buChar char="•"/>
              <a:defRPr sz="2800">
                <a:solidFill>
                  <a:srgbClr val="323333"/>
                </a:solidFill>
                <a:latin typeface="Lucida Grande"/>
                <a:ea typeface="Lucida Grande"/>
                <a:cs typeface="Lucida Grande"/>
                <a:sym typeface="Lucida Grande"/>
              </a:defRPr>
            </a:pPr>
          </a:p>
          <a:p>
            <a:pPr marL="270709" indent="-270709" defTabSz="457200">
              <a:buSzPct val="100000"/>
              <a:buChar char="•"/>
              <a:defRPr sz="2800">
                <a:solidFill>
                  <a:srgbClr val="323333"/>
                </a:solidFill>
                <a:latin typeface="Lucida Grande"/>
                <a:ea typeface="Lucida Grande"/>
                <a:cs typeface="Lucida Grande"/>
                <a:sym typeface="Lucida Grande"/>
              </a:defRPr>
            </a:pPr>
            <a:r>
              <a:t>Bacteria can also transfer plasmids to one another through a process called conjugation.</a:t>
            </a:r>
          </a:p>
        </p:txBody>
      </p:sp>
      <p:sp>
        <p:nvSpPr>
          <p:cNvPr id="183" name="Plasmid / plasmids"/>
          <p:cNvSpPr txBox="1"/>
          <p:nvPr/>
        </p:nvSpPr>
        <p:spPr>
          <a:xfrm>
            <a:off x="183697" y="104586"/>
            <a:ext cx="5511127" cy="777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4600">
                <a:solidFill>
                  <a:srgbClr val="646464"/>
                </a:solidFill>
                <a:latin typeface="Lucida Grande"/>
                <a:ea typeface="Lucida Grande"/>
                <a:cs typeface="Lucida Grande"/>
                <a:sym typeface="Lucida Grande"/>
              </a:defRPr>
            </a:lvl1pPr>
          </a:lstStyle>
          <a:p>
            <a:pPr/>
            <a:r>
              <a:t>Plasmid / plasmids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cientists have taken advantage of plasmids to use them as tools to clone, transfer, and manipulate genes.…"/>
          <p:cNvSpPr txBox="1"/>
          <p:nvPr/>
        </p:nvSpPr>
        <p:spPr>
          <a:xfrm>
            <a:off x="206470" y="1493954"/>
            <a:ext cx="11779061" cy="5120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0735" indent="-280735" defTabSz="457200">
              <a:buSzPct val="100000"/>
              <a:buChar char="•"/>
              <a:defRPr sz="2800">
                <a:solidFill>
                  <a:srgbClr val="323333"/>
                </a:solidFill>
                <a:latin typeface="Lucida Grande"/>
                <a:ea typeface="Lucida Grande"/>
                <a:cs typeface="Lucida Grande"/>
                <a:sym typeface="Lucida Grande"/>
              </a:defRPr>
            </a:pPr>
            <a:r>
              <a:t>Scientists have taken advantage of plasmids to use them as tools to clone, transfer, and manipulate genes. </a:t>
            </a:r>
          </a:p>
          <a:p>
            <a:pPr marL="280735" indent="-280735" defTabSz="457200">
              <a:buSzPct val="100000"/>
              <a:buChar char="•"/>
              <a:defRPr sz="2800">
                <a:solidFill>
                  <a:srgbClr val="323333"/>
                </a:solidFill>
                <a:latin typeface="Lucida Grande"/>
                <a:ea typeface="Lucida Grande"/>
                <a:cs typeface="Lucida Grande"/>
                <a:sym typeface="Lucida Grande"/>
              </a:defRPr>
            </a:pPr>
          </a:p>
          <a:p>
            <a:pPr marL="280735" indent="-280735" defTabSz="457200">
              <a:buSzPct val="100000"/>
              <a:buChar char="•"/>
              <a:defRPr sz="2800">
                <a:solidFill>
                  <a:srgbClr val="323333"/>
                </a:solidFill>
                <a:latin typeface="Lucida Grande"/>
                <a:ea typeface="Lucida Grande"/>
                <a:cs typeface="Lucida Grande"/>
                <a:sym typeface="Lucida Grande"/>
              </a:defRPr>
            </a:pPr>
            <a:r>
              <a:t>Plasmids that are used experimentally for these purposes are called vectors. Researchers can insert DNA fragments or genes into a plasmid vector, creating a </a:t>
            </a:r>
            <a:r>
              <a:rPr b="1">
                <a:solidFill>
                  <a:srgbClr val="F8292A"/>
                </a:solidFill>
              </a:rPr>
              <a:t>so-called recombinant plasmid.</a:t>
            </a:r>
            <a:r>
              <a:t> </a:t>
            </a:r>
          </a:p>
          <a:p>
            <a:pPr marL="280735" indent="-280735" defTabSz="457200">
              <a:buSzPct val="100000"/>
              <a:buChar char="•"/>
              <a:defRPr sz="2800">
                <a:solidFill>
                  <a:srgbClr val="323333"/>
                </a:solidFill>
                <a:latin typeface="Lucida Grande"/>
                <a:ea typeface="Lucida Grande"/>
                <a:cs typeface="Lucida Grande"/>
                <a:sym typeface="Lucida Grande"/>
              </a:defRPr>
            </a:pPr>
          </a:p>
          <a:p>
            <a:pPr marL="280735" indent="-280735" defTabSz="457200">
              <a:buSzPct val="100000"/>
              <a:buChar char="•"/>
              <a:defRPr sz="2800">
                <a:solidFill>
                  <a:srgbClr val="323333"/>
                </a:solidFill>
                <a:latin typeface="Lucida Grande"/>
                <a:ea typeface="Lucida Grande"/>
                <a:cs typeface="Lucida Grande"/>
                <a:sym typeface="Lucida Grande"/>
              </a:defRPr>
            </a:pPr>
            <a:r>
              <a:t>This plasmid can be introduced into a bacterium by way of the process called transformation. Then, because bacteria divide rapidly, they can be used as factories to copy DNA fragments in large quantities.</a:t>
            </a:r>
          </a:p>
        </p:txBody>
      </p:sp>
      <p:sp>
        <p:nvSpPr>
          <p:cNvPr id="186" name="Plasmid / plasmids"/>
          <p:cNvSpPr txBox="1"/>
          <p:nvPr/>
        </p:nvSpPr>
        <p:spPr>
          <a:xfrm>
            <a:off x="183697" y="248908"/>
            <a:ext cx="5511127" cy="777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4600">
                <a:solidFill>
                  <a:srgbClr val="646464"/>
                </a:solidFill>
                <a:latin typeface="Lucida Grande"/>
                <a:ea typeface="Lucida Grande"/>
                <a:cs typeface="Lucida Grande"/>
                <a:sym typeface="Lucida Grande"/>
              </a:defRPr>
            </a:lvl1pPr>
          </a:lstStyle>
          <a:p>
            <a:pPr/>
            <a:r>
              <a:t>Plasmid / plasmids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 2013 Pearson Education, Inc."/>
          <p:cNvSpPr txBox="1"/>
          <p:nvPr/>
        </p:nvSpPr>
        <p:spPr>
          <a:xfrm>
            <a:off x="1611312" y="6553200"/>
            <a:ext cx="5399088"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900">
                <a:latin typeface="Arial"/>
                <a:ea typeface="Arial"/>
                <a:cs typeface="Arial"/>
                <a:sym typeface="Arial"/>
              </a:defRPr>
            </a:lvl1pPr>
          </a:lstStyle>
          <a:p>
            <a:pPr/>
            <a:r>
              <a:t>© 2013 Pearson Education, Inc.</a:t>
            </a:r>
          </a:p>
        </p:txBody>
      </p:sp>
      <p:sp>
        <p:nvSpPr>
          <p:cNvPr id="115" name="Content of Lecture"/>
          <p:cNvSpPr txBox="1"/>
          <p:nvPr>
            <p:ph type="title" idx="4294967295"/>
          </p:nvPr>
        </p:nvSpPr>
        <p:spPr>
          <a:xfrm>
            <a:off x="1251486" y="343603"/>
            <a:ext cx="9144002" cy="579438"/>
          </a:xfrm>
          <a:prstGeom prst="rect">
            <a:avLst/>
          </a:prstGeom>
        </p:spPr>
        <p:txBody>
          <a:bodyPr anchor="t"/>
          <a:lstStyle>
            <a:lvl1pPr>
              <a:lnSpc>
                <a:spcPct val="100000"/>
              </a:lnSpc>
              <a:spcBef>
                <a:spcPts val="1900"/>
              </a:spcBef>
              <a:defRPr b="1" sz="3200">
                <a:solidFill>
                  <a:srgbClr val="0092C8"/>
                </a:solidFill>
                <a:latin typeface="Arial"/>
                <a:ea typeface="Arial"/>
                <a:cs typeface="Arial"/>
                <a:sym typeface="Arial"/>
              </a:defRPr>
            </a:lvl1pPr>
          </a:lstStyle>
          <a:p>
            <a:pPr/>
            <a:r>
              <a:t>Content of Lecture</a:t>
            </a:r>
          </a:p>
        </p:txBody>
      </p:sp>
      <p:sp>
        <p:nvSpPr>
          <p:cNvPr id="116" name="Basics of Biotechnology/terminologies…"/>
          <p:cNvSpPr txBox="1"/>
          <p:nvPr>
            <p:ph type="body" idx="4294967295"/>
          </p:nvPr>
        </p:nvSpPr>
        <p:spPr>
          <a:xfrm>
            <a:off x="1557369" y="1816771"/>
            <a:ext cx="8229601" cy="5106988"/>
          </a:xfrm>
          <a:prstGeom prst="rect">
            <a:avLst/>
          </a:prstGeom>
        </p:spPr>
        <p:txBody>
          <a:bodyPr/>
          <a:lstStyle/>
          <a:p>
            <a:pPr marL="342900" indent="-342900">
              <a:lnSpc>
                <a:spcPct val="100000"/>
              </a:lnSpc>
              <a:spcBef>
                <a:spcPts val="700"/>
              </a:spcBef>
              <a:buFontTx/>
              <a:defRPr sz="3200">
                <a:latin typeface="Arial"/>
                <a:ea typeface="Arial"/>
                <a:cs typeface="Arial"/>
                <a:sym typeface="Arial"/>
              </a:defRPr>
            </a:pPr>
            <a:r>
              <a:t>Basics of Biotechnology/terminologies</a:t>
            </a:r>
          </a:p>
          <a:p>
            <a:pPr marL="342900" indent="-342900">
              <a:lnSpc>
                <a:spcPct val="100000"/>
              </a:lnSpc>
              <a:spcBef>
                <a:spcPts val="700"/>
              </a:spcBef>
              <a:buFontTx/>
              <a:defRPr sz="3200">
                <a:latin typeface="Arial"/>
                <a:ea typeface="Arial"/>
                <a:cs typeface="Arial"/>
                <a:sym typeface="Arial"/>
              </a:defRPr>
            </a:pPr>
            <a:r>
              <a:t>Making of a recombinant DNA technology</a:t>
            </a:r>
          </a:p>
          <a:p>
            <a:pPr marL="342900" indent="-342900">
              <a:lnSpc>
                <a:spcPct val="100000"/>
              </a:lnSpc>
              <a:spcBef>
                <a:spcPts val="700"/>
              </a:spcBef>
              <a:buFontTx/>
              <a:defRPr sz="3200">
                <a:latin typeface="Arial"/>
                <a:ea typeface="Arial"/>
                <a:cs typeface="Arial"/>
                <a:sym typeface="Arial"/>
              </a:defRPr>
            </a:pPr>
            <a:r>
              <a:t>Golden rice genetically modified Rice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 name="Image" descr="Image"/>
          <p:cNvPicPr>
            <a:picLocks noChangeAspect="1"/>
          </p:cNvPicPr>
          <p:nvPr/>
        </p:nvPicPr>
        <p:blipFill>
          <a:blip r:embed="rId2">
            <a:extLst/>
          </a:blip>
          <a:stretch>
            <a:fillRect/>
          </a:stretch>
        </p:blipFill>
        <p:spPr>
          <a:xfrm>
            <a:off x="1508951" y="578679"/>
            <a:ext cx="6892025" cy="6030522"/>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RESTRICTION ENZYMES"/>
          <p:cNvSpPr txBox="1"/>
          <p:nvPr/>
        </p:nvSpPr>
        <p:spPr>
          <a:xfrm>
            <a:off x="672535" y="466583"/>
            <a:ext cx="3412421" cy="43485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700"/>
            </a:lvl1pPr>
          </a:lstStyle>
          <a:p>
            <a:pPr/>
            <a:r>
              <a:t>RESTRICTION ENZYMES</a:t>
            </a:r>
          </a:p>
        </p:txBody>
      </p:sp>
      <p:sp>
        <p:nvSpPr>
          <p:cNvPr id="191" name="Restriction enzyme, also called restriction endonuclease, a protein produced by bacteria that cleaves DNA at specific sites along the molecule. In the bacterial cell, restriction enzymes cleave foreign DNA, thus eliminating infecting organisms.…"/>
          <p:cNvSpPr txBox="1"/>
          <p:nvPr/>
        </p:nvSpPr>
        <p:spPr>
          <a:xfrm>
            <a:off x="166294" y="1241563"/>
            <a:ext cx="11652674" cy="3749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70710" indent="-270710" defTabSz="457200">
              <a:buSzPct val="100000"/>
              <a:buChar char="•"/>
              <a:defRPr b="1" sz="2700">
                <a:latin typeface="+mj-lt"/>
                <a:ea typeface="+mj-ea"/>
                <a:cs typeface="+mj-cs"/>
                <a:sym typeface="Helvetica"/>
              </a:defRPr>
            </a:pPr>
            <a:r>
              <a:t>Restriction enzyme</a:t>
            </a:r>
            <a:r>
              <a:rPr b="0"/>
              <a:t>, also called </a:t>
            </a:r>
            <a:r>
              <a:t>restriction endonuclease</a:t>
            </a:r>
            <a:r>
              <a:rPr b="0"/>
              <a:t>, a </a:t>
            </a:r>
            <a:r>
              <a:rPr b="0" u="sng">
                <a:solidFill>
                  <a:srgbClr val="0000FF"/>
                </a:solidFill>
                <a:uFill>
                  <a:solidFill>
                    <a:srgbClr val="0000FF"/>
                  </a:solidFill>
                </a:uFill>
                <a:hlinkClick r:id="rId2" invalidUrl="" action="" tgtFrame="" tooltip="" history="1" highlightClick="0" endSnd="0"/>
              </a:rPr>
              <a:t>protein</a:t>
            </a:r>
            <a:r>
              <a:rPr b="0"/>
              <a:t> produced by </a:t>
            </a:r>
            <a:r>
              <a:rPr b="0" u="sng">
                <a:solidFill>
                  <a:srgbClr val="0000FF"/>
                </a:solidFill>
                <a:uFill>
                  <a:solidFill>
                    <a:srgbClr val="0000FF"/>
                  </a:solidFill>
                </a:uFill>
                <a:hlinkClick r:id="rId3" invalidUrl="" action="" tgtFrame="" tooltip="" history="1" highlightClick="0" endSnd="0"/>
              </a:rPr>
              <a:t>bacteria</a:t>
            </a:r>
            <a:r>
              <a:rPr b="0"/>
              <a:t> that </a:t>
            </a:r>
            <a:r>
              <a:rPr b="0" u="sng">
                <a:solidFill>
                  <a:srgbClr val="0000FF"/>
                </a:solidFill>
                <a:uFill>
                  <a:solidFill>
                    <a:srgbClr val="0000FF"/>
                  </a:solidFill>
                </a:uFill>
                <a:hlinkClick r:id="rId4" invalidUrl="" action="" tgtFrame="" tooltip="" history="1" highlightClick="0" endSnd="0"/>
              </a:rPr>
              <a:t>cleaves</a:t>
            </a:r>
            <a:r>
              <a:rPr b="0"/>
              <a:t> </a:t>
            </a:r>
            <a:r>
              <a:rPr b="0" u="sng">
                <a:solidFill>
                  <a:srgbClr val="0000FF"/>
                </a:solidFill>
                <a:uFill>
                  <a:solidFill>
                    <a:srgbClr val="0000FF"/>
                  </a:solidFill>
                </a:uFill>
                <a:hlinkClick r:id="rId5" invalidUrl="" action="" tgtFrame="" tooltip="" history="1" highlightClick="0" endSnd="0"/>
              </a:rPr>
              <a:t>DNA</a:t>
            </a:r>
            <a:r>
              <a:rPr b="0"/>
              <a:t> at specific sites along the </a:t>
            </a:r>
            <a:r>
              <a:rPr b="0" u="sng">
                <a:solidFill>
                  <a:srgbClr val="0000FF"/>
                </a:solidFill>
                <a:uFill>
                  <a:solidFill>
                    <a:srgbClr val="0000FF"/>
                  </a:solidFill>
                </a:uFill>
                <a:hlinkClick r:id="rId6" invalidUrl="" action="" tgtFrame="" tooltip="" history="1" highlightClick="0" endSnd="0"/>
              </a:rPr>
              <a:t>molecule</a:t>
            </a:r>
            <a:r>
              <a:rPr b="0"/>
              <a:t>. In the bacterial cell, restriction enzymes </a:t>
            </a:r>
            <a:r>
              <a:rPr b="0" u="sng">
                <a:solidFill>
                  <a:srgbClr val="0000FF"/>
                </a:solidFill>
                <a:uFill>
                  <a:solidFill>
                    <a:srgbClr val="0000FF"/>
                  </a:solidFill>
                </a:uFill>
                <a:hlinkClick r:id="rId7" invalidUrl="" action="" tgtFrame="" tooltip="" history="1" highlightClick="0" endSnd="0"/>
              </a:rPr>
              <a:t>cleave</a:t>
            </a:r>
            <a:r>
              <a:rPr b="0"/>
              <a:t> foreign DNA, thus eliminating infecting organisms. </a:t>
            </a:r>
          </a:p>
          <a:p>
            <a:pPr marL="270710" indent="-270710" defTabSz="457200">
              <a:buSzPct val="100000"/>
              <a:buChar char="•"/>
              <a:defRPr sz="2700">
                <a:latin typeface="+mj-lt"/>
                <a:ea typeface="+mj-ea"/>
                <a:cs typeface="+mj-cs"/>
                <a:sym typeface="Helvetica"/>
              </a:defRPr>
            </a:pPr>
          </a:p>
          <a:p>
            <a:pPr marL="270710" indent="-270710" defTabSz="457200">
              <a:buSzPct val="100000"/>
              <a:buChar char="•"/>
              <a:defRPr sz="2700">
                <a:latin typeface="+mj-lt"/>
                <a:ea typeface="+mj-ea"/>
                <a:cs typeface="+mj-cs"/>
                <a:sym typeface="Helvetica"/>
              </a:defRPr>
            </a:pPr>
            <a:r>
              <a:t>Restriction enzymes can be isolated from bacterial cells and used in the laboratory to manipulate fragments of DNA, such as those that contain </a:t>
            </a:r>
            <a:r>
              <a:rPr u="sng">
                <a:solidFill>
                  <a:srgbClr val="0000FF"/>
                </a:solidFill>
                <a:uFill>
                  <a:solidFill>
                    <a:srgbClr val="0000FF"/>
                  </a:solidFill>
                </a:uFill>
                <a:hlinkClick r:id="rId8" invalidUrl="" action="" tgtFrame="" tooltip="" history="1" highlightClick="0" endSnd="0"/>
              </a:rPr>
              <a:t>genes</a:t>
            </a:r>
            <a:r>
              <a:t>; for this reason they are indispensible tools of </a:t>
            </a:r>
            <a:r>
              <a:rPr u="sng">
                <a:solidFill>
                  <a:srgbClr val="0000FF"/>
                </a:solidFill>
                <a:uFill>
                  <a:solidFill>
                    <a:srgbClr val="0000FF"/>
                  </a:solidFill>
                </a:uFill>
                <a:hlinkClick r:id="rId9" invalidUrl="" action="" tgtFrame="" tooltip="" history="1" highlightClick="0" endSnd="0"/>
              </a:rPr>
              <a:t>recombinant DNA technology</a:t>
            </a:r>
            <a:r>
              <a:t> (</a:t>
            </a:r>
            <a:r>
              <a:rPr u="sng">
                <a:solidFill>
                  <a:srgbClr val="0000FF"/>
                </a:solidFill>
                <a:uFill>
                  <a:solidFill>
                    <a:srgbClr val="0000FF"/>
                  </a:solidFill>
                </a:uFill>
                <a:hlinkClick r:id="rId10" invalidUrl="" action="" tgtFrame="" tooltip="" history="1" highlightClick="0" endSnd="0"/>
              </a:rPr>
              <a:t>genetic engineering</a:t>
            </a:r>
            <a:r>
              <a:t>).</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3" name="Image" descr="Image"/>
          <p:cNvPicPr>
            <a:picLocks noChangeAspect="1"/>
          </p:cNvPicPr>
          <p:nvPr/>
        </p:nvPicPr>
        <p:blipFill>
          <a:blip r:embed="rId2">
            <a:extLst/>
          </a:blip>
          <a:stretch>
            <a:fillRect/>
          </a:stretch>
        </p:blipFill>
        <p:spPr>
          <a:xfrm>
            <a:off x="796402" y="2598915"/>
            <a:ext cx="8547101" cy="2222502"/>
          </a:xfrm>
          <a:prstGeom prst="rect">
            <a:avLst/>
          </a:prstGeom>
          <a:ln w="12700">
            <a:miter lim="400000"/>
          </a:ln>
        </p:spPr>
      </p:pic>
      <p:sp>
        <p:nvSpPr>
          <p:cNvPr id="194" name="Plasmid / plasmids"/>
          <p:cNvSpPr txBox="1"/>
          <p:nvPr/>
        </p:nvSpPr>
        <p:spPr>
          <a:xfrm>
            <a:off x="183697" y="104586"/>
            <a:ext cx="5511127" cy="777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4600">
                <a:solidFill>
                  <a:srgbClr val="646464"/>
                </a:solidFill>
                <a:latin typeface="Lucida Grande"/>
                <a:ea typeface="Lucida Grande"/>
                <a:cs typeface="Lucida Grande"/>
                <a:sym typeface="Lucida Grande"/>
              </a:defRPr>
            </a:lvl1pPr>
          </a:lstStyle>
          <a:p>
            <a:pPr/>
            <a:r>
              <a:t>Plasmid / plasmids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A bacterium uses a restriction enzyme to defend against bacterial viruses called bacteriophages, or phages. When a phage infects a bacterium, it inserts its DNA into the bacterial cell so that it might be replicated.…"/>
          <p:cNvSpPr txBox="1"/>
          <p:nvPr/>
        </p:nvSpPr>
        <p:spPr>
          <a:xfrm>
            <a:off x="703785" y="1311471"/>
            <a:ext cx="10886409" cy="5425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2900">
                <a:latin typeface="+mj-lt"/>
                <a:ea typeface="+mj-ea"/>
                <a:cs typeface="+mj-cs"/>
                <a:sym typeface="Helvetica"/>
              </a:defRPr>
            </a:pPr>
            <a:r>
              <a:t>A bacterium uses a restriction </a:t>
            </a:r>
            <a:r>
              <a:rPr u="sng">
                <a:solidFill>
                  <a:srgbClr val="0000FF"/>
                </a:solidFill>
                <a:uFill>
                  <a:solidFill>
                    <a:srgbClr val="0000FF"/>
                  </a:solidFill>
                </a:uFill>
                <a:hlinkClick r:id="rId2" invalidUrl="" action="" tgtFrame="" tooltip="" history="1" highlightClick="0" endSnd="0"/>
              </a:rPr>
              <a:t>enzyme</a:t>
            </a:r>
            <a:r>
              <a:t> to defend against bacterial viruses called </a:t>
            </a:r>
            <a:r>
              <a:rPr u="sng">
                <a:solidFill>
                  <a:srgbClr val="0000FF"/>
                </a:solidFill>
                <a:uFill>
                  <a:solidFill>
                    <a:srgbClr val="0000FF"/>
                  </a:solidFill>
                </a:uFill>
                <a:hlinkClick r:id="rId3" invalidUrl="" action="" tgtFrame="" tooltip="" history="1" highlightClick="0" endSnd="0"/>
              </a:rPr>
              <a:t>bacteriophages</a:t>
            </a:r>
            <a:r>
              <a:t>, or phages. </a:t>
            </a:r>
          </a:p>
          <a:p>
            <a:pPr defTabSz="457200">
              <a:defRPr sz="2900">
                <a:latin typeface="+mj-lt"/>
                <a:ea typeface="+mj-ea"/>
                <a:cs typeface="+mj-cs"/>
                <a:sym typeface="Helvetica"/>
              </a:defRPr>
            </a:pPr>
          </a:p>
          <a:p>
            <a:pPr defTabSz="457200">
              <a:defRPr sz="2900">
                <a:latin typeface="+mj-lt"/>
                <a:ea typeface="+mj-ea"/>
                <a:cs typeface="+mj-cs"/>
                <a:sym typeface="Helvetica"/>
              </a:defRPr>
            </a:pPr>
            <a:r>
              <a:t>When a phage infects a bacterium, it inserts its DNA into the bacterial cell so that it might be replicated. </a:t>
            </a:r>
          </a:p>
          <a:p>
            <a:pPr defTabSz="457200">
              <a:defRPr sz="2900">
                <a:latin typeface="+mj-lt"/>
                <a:ea typeface="+mj-ea"/>
                <a:cs typeface="+mj-cs"/>
                <a:sym typeface="Helvetica"/>
              </a:defRPr>
            </a:pPr>
          </a:p>
          <a:p>
            <a:pPr defTabSz="457200">
              <a:defRPr sz="2900">
                <a:latin typeface="+mj-lt"/>
                <a:ea typeface="+mj-ea"/>
                <a:cs typeface="+mj-cs"/>
                <a:sym typeface="Helvetica"/>
              </a:defRPr>
            </a:pPr>
            <a:r>
              <a:t>The restriction enzyme prevents replication of the phage DNA by cutting it into many pieces. </a:t>
            </a:r>
          </a:p>
          <a:p>
            <a:pPr defTabSz="457200">
              <a:defRPr sz="2900">
                <a:latin typeface="+mj-lt"/>
                <a:ea typeface="+mj-ea"/>
                <a:cs typeface="+mj-cs"/>
                <a:sym typeface="Helvetica"/>
              </a:defRPr>
            </a:pPr>
          </a:p>
          <a:p>
            <a:pPr defTabSz="457200">
              <a:defRPr sz="2900">
                <a:latin typeface="+mj-lt"/>
                <a:ea typeface="+mj-ea"/>
                <a:cs typeface="+mj-cs"/>
                <a:sym typeface="Helvetica"/>
              </a:defRPr>
            </a:pPr>
            <a:r>
              <a:t>Restriction enzymes were named for their ability to restrict, or limit, the number of strains of bacteriophage that can infect a bacterium.</a:t>
            </a:r>
          </a:p>
        </p:txBody>
      </p:sp>
      <p:sp>
        <p:nvSpPr>
          <p:cNvPr id="197" name="RESTRICTION ENZYMES"/>
          <p:cNvSpPr txBox="1"/>
          <p:nvPr/>
        </p:nvSpPr>
        <p:spPr>
          <a:xfrm>
            <a:off x="672535" y="466583"/>
            <a:ext cx="3343272" cy="43485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700"/>
            </a:lvl1pPr>
          </a:lstStyle>
          <a:p>
            <a:pPr/>
            <a:r>
              <a:t>RESTRICTION ENZYMES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9" name="Image" descr="Image"/>
          <p:cNvPicPr>
            <a:picLocks noChangeAspect="1"/>
          </p:cNvPicPr>
          <p:nvPr/>
        </p:nvPicPr>
        <p:blipFill>
          <a:blip r:embed="rId2">
            <a:extLst/>
          </a:blip>
          <a:stretch>
            <a:fillRect/>
          </a:stretch>
        </p:blipFill>
        <p:spPr>
          <a:xfrm>
            <a:off x="1329127" y="879914"/>
            <a:ext cx="9121398" cy="5881633"/>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Each restriction enzyme recognizes a short, specific sequence of nucleotide bases (the four basic chemical subunits of the linear double-stranded DNA molecule—adenine, cytosine, thymine, and guanine).…"/>
          <p:cNvSpPr txBox="1"/>
          <p:nvPr/>
        </p:nvSpPr>
        <p:spPr>
          <a:xfrm>
            <a:off x="605193" y="1599285"/>
            <a:ext cx="10719481" cy="4206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3000">
                <a:latin typeface="+mj-lt"/>
                <a:ea typeface="+mj-ea"/>
                <a:cs typeface="+mj-cs"/>
                <a:sym typeface="Helvetica"/>
              </a:defRPr>
            </a:pPr>
            <a:r>
              <a:t>Each restriction enzyme recognizes a short, specific sequence of </a:t>
            </a:r>
            <a:r>
              <a:rPr u="sng">
                <a:solidFill>
                  <a:srgbClr val="0000FF"/>
                </a:solidFill>
                <a:uFill>
                  <a:solidFill>
                    <a:srgbClr val="0000FF"/>
                  </a:solidFill>
                </a:uFill>
                <a:hlinkClick r:id="rId2" invalidUrl="" action="" tgtFrame="" tooltip="" history="1" highlightClick="0" endSnd="0"/>
              </a:rPr>
              <a:t>nucleotide</a:t>
            </a:r>
            <a:r>
              <a:t> bases (the four basic chemical subunits of the linear double-stranded DNA molecule—</a:t>
            </a:r>
            <a:r>
              <a:rPr u="sng">
                <a:solidFill>
                  <a:srgbClr val="0000FF"/>
                </a:solidFill>
                <a:uFill>
                  <a:solidFill>
                    <a:srgbClr val="0000FF"/>
                  </a:solidFill>
                </a:uFill>
                <a:hlinkClick r:id="rId3" invalidUrl="" action="" tgtFrame="" tooltip="" history="1" highlightClick="0" endSnd="0"/>
              </a:rPr>
              <a:t>adenine</a:t>
            </a:r>
            <a:r>
              <a:t>, </a:t>
            </a:r>
            <a:r>
              <a:rPr u="sng">
                <a:solidFill>
                  <a:srgbClr val="0000FF"/>
                </a:solidFill>
                <a:uFill>
                  <a:solidFill>
                    <a:srgbClr val="0000FF"/>
                  </a:solidFill>
                </a:uFill>
                <a:hlinkClick r:id="rId4" invalidUrl="" action="" tgtFrame="" tooltip="" history="1" highlightClick="0" endSnd="0"/>
              </a:rPr>
              <a:t>cytosine</a:t>
            </a:r>
            <a:r>
              <a:t>, </a:t>
            </a:r>
            <a:r>
              <a:rPr u="sng">
                <a:solidFill>
                  <a:srgbClr val="0000FF"/>
                </a:solidFill>
                <a:uFill>
                  <a:solidFill>
                    <a:srgbClr val="0000FF"/>
                  </a:solidFill>
                </a:uFill>
                <a:hlinkClick r:id="rId5" invalidUrl="" action="" tgtFrame="" tooltip="" history="1" highlightClick="0" endSnd="0"/>
              </a:rPr>
              <a:t>thymine</a:t>
            </a:r>
            <a:r>
              <a:t>, and </a:t>
            </a:r>
            <a:r>
              <a:rPr u="sng">
                <a:solidFill>
                  <a:srgbClr val="0000FF"/>
                </a:solidFill>
                <a:uFill>
                  <a:solidFill>
                    <a:srgbClr val="0000FF"/>
                  </a:solidFill>
                </a:uFill>
                <a:hlinkClick r:id="rId6" invalidUrl="" action="" tgtFrame="" tooltip="" history="1" highlightClick="0" endSnd="0"/>
              </a:rPr>
              <a:t>guanine</a:t>
            </a:r>
            <a:r>
              <a:t>). </a:t>
            </a:r>
          </a:p>
          <a:p>
            <a:pPr defTabSz="457200">
              <a:defRPr sz="3000">
                <a:latin typeface="+mj-lt"/>
                <a:ea typeface="+mj-ea"/>
                <a:cs typeface="+mj-cs"/>
                <a:sym typeface="Helvetica"/>
              </a:defRPr>
            </a:pPr>
          </a:p>
          <a:p>
            <a:pPr defTabSz="457200">
              <a:defRPr sz="3000">
                <a:latin typeface="+mj-lt"/>
                <a:ea typeface="+mj-ea"/>
                <a:cs typeface="+mj-cs"/>
                <a:sym typeface="Helvetica"/>
              </a:defRPr>
            </a:pPr>
            <a:r>
              <a:t>These regions are called recognition sequences and are randomly distributed throughout the DNA. Different bacterial </a:t>
            </a:r>
            <a:r>
              <a:rPr u="sng">
                <a:solidFill>
                  <a:srgbClr val="0000FF"/>
                </a:solidFill>
                <a:uFill>
                  <a:solidFill>
                    <a:srgbClr val="0000FF"/>
                  </a:solidFill>
                </a:uFill>
                <a:hlinkClick r:id="rId7" invalidUrl="" action="" tgtFrame="" tooltip="" history="1" highlightClick="0" endSnd="0"/>
              </a:rPr>
              <a:t>species</a:t>
            </a:r>
            <a:r>
              <a:t> make restriction enzymes that recognize different nucleotide sequences.</a:t>
            </a:r>
          </a:p>
        </p:txBody>
      </p:sp>
      <p:sp>
        <p:nvSpPr>
          <p:cNvPr id="202" name="RESTRICTION ENZYMES"/>
          <p:cNvSpPr txBox="1"/>
          <p:nvPr/>
        </p:nvSpPr>
        <p:spPr>
          <a:xfrm>
            <a:off x="672535" y="466583"/>
            <a:ext cx="3343272" cy="43485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700"/>
            </a:lvl1pPr>
          </a:lstStyle>
          <a:p>
            <a:pPr/>
            <a:r>
              <a:t>RESTRICTION ENZYMES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 name="Image" descr="Image"/>
          <p:cNvPicPr>
            <a:picLocks noChangeAspect="1"/>
          </p:cNvPicPr>
          <p:nvPr/>
        </p:nvPicPr>
        <p:blipFill>
          <a:blip r:embed="rId2">
            <a:extLst/>
          </a:blip>
          <a:stretch>
            <a:fillRect/>
          </a:stretch>
        </p:blipFill>
        <p:spPr>
          <a:xfrm>
            <a:off x="1599418" y="125159"/>
            <a:ext cx="6384065" cy="7048008"/>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6" name="Image" descr="Image"/>
          <p:cNvPicPr>
            <a:picLocks noChangeAspect="1"/>
          </p:cNvPicPr>
          <p:nvPr/>
        </p:nvPicPr>
        <p:blipFill>
          <a:blip r:embed="rId2">
            <a:extLst/>
          </a:blip>
          <a:srcRect l="13704" t="5984" r="12416" b="0"/>
          <a:stretch>
            <a:fillRect/>
          </a:stretch>
        </p:blipFill>
        <p:spPr>
          <a:xfrm>
            <a:off x="1324371" y="164937"/>
            <a:ext cx="9543060" cy="6858002"/>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 name="Image" descr="Image"/>
          <p:cNvPicPr>
            <a:picLocks noChangeAspect="1"/>
          </p:cNvPicPr>
          <p:nvPr/>
        </p:nvPicPr>
        <p:blipFill>
          <a:blip r:embed="rId2">
            <a:extLst/>
          </a:blip>
          <a:srcRect l="25820" t="0" r="25820" b="0"/>
          <a:stretch>
            <a:fillRect/>
          </a:stretch>
        </p:blipFill>
        <p:spPr>
          <a:xfrm>
            <a:off x="6560428" y="752878"/>
            <a:ext cx="5895820" cy="5541819"/>
          </a:xfrm>
          <a:prstGeom prst="rect">
            <a:avLst/>
          </a:prstGeom>
          <a:ln w="12700">
            <a:miter lim="400000"/>
          </a:ln>
        </p:spPr>
      </p:pic>
      <p:pic>
        <p:nvPicPr>
          <p:cNvPr id="209" name="Image" descr="Image"/>
          <p:cNvPicPr>
            <a:picLocks noChangeAspect="1"/>
          </p:cNvPicPr>
          <p:nvPr/>
        </p:nvPicPr>
        <p:blipFill>
          <a:blip r:embed="rId3">
            <a:extLst/>
          </a:blip>
          <a:stretch>
            <a:fillRect/>
          </a:stretch>
        </p:blipFill>
        <p:spPr>
          <a:xfrm>
            <a:off x="338555" y="1013459"/>
            <a:ext cx="5868665" cy="4745235"/>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Making Recombinant DNA"/>
          <p:cNvSpPr txBox="1"/>
          <p:nvPr>
            <p:ph type="title" idx="4294967295"/>
          </p:nvPr>
        </p:nvSpPr>
        <p:spPr>
          <a:prstGeom prst="rect">
            <a:avLst/>
          </a:prstGeom>
        </p:spPr>
        <p:txBody>
          <a:bodyPr lIns="45718" tIns="45718" rIns="45718" bIns="45718"/>
          <a:lstStyle/>
          <a:p>
            <a:pPr/>
            <a:r>
              <a:t>Making Recombinant DNA</a:t>
            </a:r>
          </a:p>
        </p:txBody>
      </p:sp>
      <p:sp>
        <p:nvSpPr>
          <p:cNvPr id="212" name="1. A restriction enzyme recognizes specific base sequences in DNA from two different sources…"/>
          <p:cNvSpPr txBox="1"/>
          <p:nvPr>
            <p:ph type="body" idx="4294967295"/>
          </p:nvPr>
        </p:nvSpPr>
        <p:spPr>
          <a:xfrm>
            <a:off x="838200" y="1825624"/>
            <a:ext cx="10515600" cy="4351340"/>
          </a:xfrm>
          <a:prstGeom prst="rect">
            <a:avLst/>
          </a:prstGeom>
        </p:spPr>
        <p:txBody>
          <a:bodyPr lIns="45718" tIns="45718" rIns="45718" bIns="45718"/>
          <a:lstStyle/>
          <a:p>
            <a:pPr marL="221742" indent="-221742" defTabSz="886968">
              <a:lnSpc>
                <a:spcPct val="80000"/>
              </a:lnSpc>
              <a:spcBef>
                <a:spcPts val="900"/>
              </a:spcBef>
              <a:buSzTx/>
              <a:buNone/>
              <a:defRPr sz="2716"/>
            </a:pPr>
            <a:r>
              <a:t>1. A restriction enzyme recognizes specific base sequences in DNA from two different sources</a:t>
            </a:r>
          </a:p>
          <a:p>
            <a:pPr marL="221742" indent="-221742" defTabSz="886968">
              <a:lnSpc>
                <a:spcPct val="80000"/>
              </a:lnSpc>
              <a:spcBef>
                <a:spcPts val="900"/>
              </a:spcBef>
              <a:defRPr sz="2716"/>
            </a:pPr>
          </a:p>
          <a:p>
            <a:pPr marL="221742" indent="-221742" defTabSz="886968">
              <a:lnSpc>
                <a:spcPct val="80000"/>
              </a:lnSpc>
              <a:spcBef>
                <a:spcPts val="900"/>
              </a:spcBef>
              <a:buSzTx/>
              <a:buNone/>
              <a:defRPr sz="2716"/>
            </a:pPr>
            <a:r>
              <a:t>2. Restriction enzymes cut DNA into fragments with single-stranded tails (“sticky ends”)</a:t>
            </a:r>
          </a:p>
          <a:p>
            <a:pPr marL="221742" indent="-221742" defTabSz="886968">
              <a:lnSpc>
                <a:spcPct val="80000"/>
              </a:lnSpc>
              <a:spcBef>
                <a:spcPts val="900"/>
              </a:spcBef>
              <a:defRPr sz="2716"/>
            </a:pPr>
          </a:p>
          <a:p>
            <a:pPr marL="221742" indent="-221742" defTabSz="886968">
              <a:lnSpc>
                <a:spcPct val="80000"/>
              </a:lnSpc>
              <a:spcBef>
                <a:spcPts val="900"/>
              </a:spcBef>
              <a:buSzTx/>
              <a:buNone/>
              <a:defRPr sz="2716"/>
            </a:pPr>
            <a:r>
              <a:t>3. DNA fragments from different sources are mixed together; matching sticky ends base-pair </a:t>
            </a:r>
          </a:p>
          <a:p>
            <a:pPr marL="221742" indent="-221742" defTabSz="886968">
              <a:lnSpc>
                <a:spcPct val="80000"/>
              </a:lnSpc>
              <a:spcBef>
                <a:spcPts val="900"/>
              </a:spcBef>
              <a:defRPr sz="2716"/>
            </a:pPr>
          </a:p>
          <a:p>
            <a:pPr marL="221742" indent="-221742" defTabSz="886968">
              <a:lnSpc>
                <a:spcPct val="80000"/>
              </a:lnSpc>
              <a:spcBef>
                <a:spcPts val="900"/>
              </a:spcBef>
              <a:buSzTx/>
              <a:buNone/>
              <a:defRPr sz="2716"/>
            </a:pPr>
            <a:r>
              <a:t>4. DNA ligase joins fragments, forming recombinant DNA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 2013 Pearson Education, Inc."/>
          <p:cNvSpPr txBox="1"/>
          <p:nvPr/>
        </p:nvSpPr>
        <p:spPr>
          <a:xfrm>
            <a:off x="1611312" y="6553200"/>
            <a:ext cx="5399088"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900">
                <a:latin typeface="Arial"/>
                <a:ea typeface="Arial"/>
                <a:cs typeface="Arial"/>
                <a:sym typeface="Arial"/>
              </a:defRPr>
            </a:lvl1pPr>
          </a:lstStyle>
          <a:p>
            <a:pPr/>
            <a:r>
              <a:t>© 2013 Pearson Education, Inc.</a:t>
            </a:r>
          </a:p>
        </p:txBody>
      </p:sp>
      <p:sp>
        <p:nvSpPr>
          <p:cNvPr id="119" name="What Is Biotechnology and What Does It Mean to You?"/>
          <p:cNvSpPr txBox="1"/>
          <p:nvPr>
            <p:ph type="title" idx="4294967295"/>
          </p:nvPr>
        </p:nvSpPr>
        <p:spPr>
          <a:xfrm>
            <a:off x="1523999" y="0"/>
            <a:ext cx="9144002" cy="1066800"/>
          </a:xfrm>
          <a:prstGeom prst="rect">
            <a:avLst/>
          </a:prstGeom>
        </p:spPr>
        <p:txBody>
          <a:bodyPr anchor="t"/>
          <a:lstStyle>
            <a:lvl1pPr>
              <a:lnSpc>
                <a:spcPct val="100000"/>
              </a:lnSpc>
              <a:spcBef>
                <a:spcPts val="1900"/>
              </a:spcBef>
              <a:defRPr b="1" sz="3200">
                <a:solidFill>
                  <a:srgbClr val="0092C8"/>
                </a:solidFill>
                <a:latin typeface="Arial"/>
                <a:ea typeface="Arial"/>
                <a:cs typeface="Arial"/>
                <a:sym typeface="Arial"/>
              </a:defRPr>
            </a:lvl1pPr>
          </a:lstStyle>
          <a:p>
            <a:pPr/>
            <a:r>
              <a:t>What Is Biotechnology and What Does It Mean to You?</a:t>
            </a:r>
          </a:p>
        </p:txBody>
      </p:sp>
      <p:sp>
        <p:nvSpPr>
          <p:cNvPr id="120" name="Biotechnology – using living organisms, or the products of living organisms, for human benefit to make a product or solve a problem…"/>
          <p:cNvSpPr txBox="1"/>
          <p:nvPr>
            <p:ph type="body" idx="4294967295"/>
          </p:nvPr>
        </p:nvSpPr>
        <p:spPr>
          <a:xfrm>
            <a:off x="1889125" y="1141412"/>
            <a:ext cx="8229600" cy="5106988"/>
          </a:xfrm>
          <a:prstGeom prst="rect">
            <a:avLst/>
          </a:prstGeom>
        </p:spPr>
        <p:txBody>
          <a:bodyPr/>
          <a:lstStyle/>
          <a:p>
            <a:pPr marL="342900" indent="-342900">
              <a:lnSpc>
                <a:spcPct val="100000"/>
              </a:lnSpc>
              <a:spcBef>
                <a:spcPts val="700"/>
              </a:spcBef>
              <a:buFontTx/>
              <a:defRPr b="1" sz="3200">
                <a:latin typeface="Arial"/>
                <a:ea typeface="Arial"/>
                <a:cs typeface="Arial"/>
                <a:sym typeface="Arial"/>
              </a:defRPr>
            </a:pPr>
            <a:r>
              <a:t>Biotechnology </a:t>
            </a:r>
            <a:r>
              <a:rPr b="0"/>
              <a:t>– using living organisms, or the products of living organisms, for human benefit to make a product or solve a problem</a:t>
            </a:r>
            <a:endParaRPr b="0"/>
          </a:p>
          <a:p>
            <a:pPr marL="342900" indent="-342900">
              <a:lnSpc>
                <a:spcPct val="100000"/>
              </a:lnSpc>
              <a:spcBef>
                <a:spcPts val="700"/>
              </a:spcBef>
              <a:buFontTx/>
              <a:defRPr sz="3200">
                <a:latin typeface="Arial"/>
                <a:ea typeface="Arial"/>
                <a:cs typeface="Arial"/>
                <a:sym typeface="Arial"/>
              </a:defRPr>
            </a:pPr>
          </a:p>
          <a:p>
            <a:pPr marL="342900" indent="-342900">
              <a:lnSpc>
                <a:spcPct val="100000"/>
              </a:lnSpc>
              <a:spcBef>
                <a:spcPts val="700"/>
              </a:spcBef>
              <a:buFontTx/>
              <a:defRPr sz="3200">
                <a:latin typeface="Arial"/>
                <a:ea typeface="Arial"/>
                <a:cs typeface="Arial"/>
                <a:sym typeface="Arial"/>
              </a:defRPr>
            </a:pPr>
            <a:r>
              <a:t>Historical Examples</a:t>
            </a:r>
          </a:p>
          <a:p>
            <a:pPr lvl="1" marL="742950" indent="-285750">
              <a:lnSpc>
                <a:spcPct val="100000"/>
              </a:lnSpc>
              <a:spcBef>
                <a:spcPts val="0"/>
              </a:spcBef>
              <a:buFontTx/>
              <a:buChar char="–"/>
              <a:defRPr>
                <a:latin typeface="Arial"/>
                <a:ea typeface="Arial"/>
                <a:cs typeface="Arial"/>
                <a:sym typeface="Arial"/>
              </a:defRPr>
            </a:pPr>
            <a:r>
              <a:t>Fermentation</a:t>
            </a:r>
          </a:p>
          <a:p>
            <a:pPr lvl="1" marL="742950" indent="-285750">
              <a:lnSpc>
                <a:spcPct val="100000"/>
              </a:lnSpc>
              <a:spcBef>
                <a:spcPts val="0"/>
              </a:spcBef>
              <a:buFontTx/>
              <a:buChar char="–"/>
              <a:defRPr>
                <a:latin typeface="Arial"/>
                <a:ea typeface="Arial"/>
                <a:cs typeface="Arial"/>
                <a:sym typeface="Arial"/>
              </a:defRPr>
            </a:pPr>
            <a:r>
              <a:t>Selective breeding</a:t>
            </a:r>
          </a:p>
          <a:p>
            <a:pPr lvl="1" marL="742950" indent="-285750">
              <a:lnSpc>
                <a:spcPct val="100000"/>
              </a:lnSpc>
              <a:spcBef>
                <a:spcPts val="0"/>
              </a:spcBef>
              <a:buFontTx/>
              <a:buChar char="–"/>
              <a:defRPr>
                <a:latin typeface="Arial"/>
                <a:ea typeface="Arial"/>
                <a:cs typeface="Arial"/>
                <a:sym typeface="Arial"/>
              </a:defRPr>
            </a:pPr>
            <a:r>
              <a:t>Use of antibiotics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4" name="1002_recombinant_DNA_E" descr="1002_recombinant_DNA_E"/>
          <p:cNvPicPr>
            <a:picLocks noChangeAspect="1"/>
          </p:cNvPicPr>
          <p:nvPr/>
        </p:nvPicPr>
        <p:blipFill>
          <a:blip r:embed="rId3">
            <a:extLst/>
          </a:blip>
          <a:stretch>
            <a:fillRect/>
          </a:stretch>
        </p:blipFill>
        <p:spPr>
          <a:xfrm>
            <a:off x="119062" y="2438400"/>
            <a:ext cx="11952289" cy="1174750"/>
          </a:xfrm>
          <a:prstGeom prst="rect">
            <a:avLst/>
          </a:prstGeom>
          <a:ln w="12700">
            <a:miter lim="400000"/>
          </a:ln>
        </p:spPr>
      </p:pic>
      <p:sp>
        <p:nvSpPr>
          <p:cNvPr id="215" name="Fig. 10-2, p. 181"/>
          <p:cNvSpPr txBox="1"/>
          <p:nvPr/>
        </p:nvSpPr>
        <p:spPr>
          <a:xfrm>
            <a:off x="11101658" y="6584950"/>
            <a:ext cx="1090343" cy="238921"/>
          </a:xfrm>
          <a:prstGeom prst="rect">
            <a:avLst/>
          </a:prstGeom>
          <a:ln w="12700">
            <a:miter lim="400000"/>
          </a:ln>
          <a:extLst>
            <a:ext uri="{C572A759-6A51-4108-AA02-DFA0A04FC94B}">
              <ma14:wrappingTextBoxFlag xmlns:ma14="http://schemas.microsoft.com/office/mac/drawingml/2011/main" val="1"/>
            </a:ext>
          </a:extLst>
        </p:spPr>
        <p:txBody>
          <a:bodyPr wrap="none" lIns="41028" tIns="41028" rIns="41028" bIns="41028">
            <a:spAutoFit/>
          </a:bodyPr>
          <a:lstStyle>
            <a:lvl1pPr algn="r" defTabSz="820737">
              <a:defRPr b="1" sz="1200"/>
            </a:lvl1pPr>
          </a:lstStyle>
          <a:p>
            <a:pPr/>
            <a:r>
              <a:t>Fig. 10-2, p. 181</a:t>
            </a:r>
          </a:p>
        </p:txBody>
      </p:sp>
      <p:sp>
        <p:nvSpPr>
          <p:cNvPr id="216" name="restriction enzyme (cut)"/>
          <p:cNvSpPr txBox="1"/>
          <p:nvPr/>
        </p:nvSpPr>
        <p:spPr>
          <a:xfrm>
            <a:off x="2032000" y="2698750"/>
            <a:ext cx="2281239" cy="2807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80000"/>
              </a:lnSpc>
              <a:defRPr b="1" sz="1400"/>
            </a:lvl1pPr>
          </a:lstStyle>
          <a:p>
            <a:pPr/>
            <a:r>
              <a:t>restriction enzyme (cut)</a:t>
            </a:r>
          </a:p>
        </p:txBody>
      </p:sp>
      <p:sp>
        <p:nvSpPr>
          <p:cNvPr id="217" name="DNA ligase (paste)"/>
          <p:cNvSpPr txBox="1"/>
          <p:nvPr/>
        </p:nvSpPr>
        <p:spPr>
          <a:xfrm>
            <a:off x="8604250" y="2767012"/>
            <a:ext cx="1930400" cy="2807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80000"/>
              </a:lnSpc>
              <a:defRPr b="1" sz="1400"/>
            </a:lvl1pPr>
          </a:lstStyle>
          <a:p>
            <a:pPr/>
            <a:r>
              <a:t>DNA ligase (paste)</a:t>
            </a:r>
          </a:p>
        </p:txBody>
      </p:sp>
      <p:sp>
        <p:nvSpPr>
          <p:cNvPr id="218" name="1  A restriction enzyme recognizes a specific base sequence in DNA (green boxes) from two sources."/>
          <p:cNvSpPr txBox="1"/>
          <p:nvPr/>
        </p:nvSpPr>
        <p:spPr>
          <a:xfrm>
            <a:off x="0" y="3738563"/>
            <a:ext cx="3376613" cy="7379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1400">
                <a:solidFill>
                  <a:srgbClr val="FF0000"/>
                </a:solidFill>
              </a:defRPr>
            </a:pPr>
            <a:r>
              <a:t>1</a:t>
            </a:r>
            <a:r>
              <a:rPr>
                <a:solidFill>
                  <a:srgbClr val="000000"/>
                </a:solidFill>
              </a:rPr>
              <a:t>  A restriction enzyme recognizes a specific base sequence in DNA (green boxes) from two sources.</a:t>
            </a:r>
          </a:p>
        </p:txBody>
      </p:sp>
      <p:sp>
        <p:nvSpPr>
          <p:cNvPr id="219" name="2  The enzyme cuts DNA from both sources into fragments that have sticky ends."/>
          <p:cNvSpPr txBox="1"/>
          <p:nvPr/>
        </p:nvSpPr>
        <p:spPr>
          <a:xfrm>
            <a:off x="3352800" y="3738563"/>
            <a:ext cx="2998789" cy="7379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1400">
                <a:solidFill>
                  <a:srgbClr val="FF0000"/>
                </a:solidFill>
              </a:defRPr>
            </a:pPr>
            <a:r>
              <a:t>2</a:t>
            </a:r>
            <a:r>
              <a:rPr>
                <a:solidFill>
                  <a:srgbClr val="000000"/>
                </a:solidFill>
              </a:rPr>
              <a:t>  The enzyme cuts DNA from both sources into fragments that have sticky ends.</a:t>
            </a:r>
          </a:p>
        </p:txBody>
      </p:sp>
      <p:sp>
        <p:nvSpPr>
          <p:cNvPr id="220" name="3  The DNA fragments from the two sources are mixed together.…"/>
          <p:cNvSpPr txBox="1"/>
          <p:nvPr/>
        </p:nvSpPr>
        <p:spPr>
          <a:xfrm>
            <a:off x="6586536" y="3738563"/>
            <a:ext cx="2963864" cy="9665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1400">
                <a:solidFill>
                  <a:srgbClr val="FF0000"/>
                </a:solidFill>
              </a:defRPr>
            </a:pPr>
            <a:r>
              <a:t>3</a:t>
            </a:r>
            <a:r>
              <a:rPr>
                <a:solidFill>
                  <a:srgbClr val="000000"/>
                </a:solidFill>
              </a:rPr>
              <a:t>  The DNA fragments from the two sources are mixed together. </a:t>
            </a:r>
          </a:p>
          <a:p>
            <a:pPr>
              <a:defRPr b="1" sz="1400"/>
            </a:pPr>
            <a:r>
              <a:t>The matching sticky ends base-pair with each other.</a:t>
            </a:r>
          </a:p>
        </p:txBody>
      </p:sp>
      <p:sp>
        <p:nvSpPr>
          <p:cNvPr id="221" name="4  DNA ligase joins…"/>
          <p:cNvSpPr txBox="1"/>
          <p:nvPr/>
        </p:nvSpPr>
        <p:spPr>
          <a:xfrm>
            <a:off x="9545636" y="3746501"/>
            <a:ext cx="2646364" cy="11951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1400">
                <a:solidFill>
                  <a:srgbClr val="FF0000"/>
                </a:solidFill>
              </a:defRPr>
            </a:pPr>
            <a:r>
              <a:t>4</a:t>
            </a:r>
            <a:r>
              <a:rPr>
                <a:solidFill>
                  <a:srgbClr val="000000"/>
                </a:solidFill>
              </a:rPr>
              <a:t>  DNA ligase joins </a:t>
            </a:r>
          </a:p>
          <a:p>
            <a:pPr>
              <a:defRPr b="1" sz="1400"/>
            </a:pPr>
            <a:r>
              <a:t>the fragments of DNA where they overlap. Molecules of recombinant DNA </a:t>
            </a:r>
          </a:p>
          <a:p>
            <a:pPr>
              <a:defRPr b="1" sz="1400"/>
            </a:pPr>
            <a:r>
              <a:t>are the result.</a:t>
            </a:r>
          </a:p>
        </p:txBody>
      </p:sp>
      <p:sp>
        <p:nvSpPr>
          <p:cNvPr id="222" name="mix"/>
          <p:cNvSpPr txBox="1"/>
          <p:nvPr/>
        </p:nvSpPr>
        <p:spPr>
          <a:xfrm>
            <a:off x="5830887" y="2778125"/>
            <a:ext cx="892177" cy="2582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300"/>
            </a:lvl1pPr>
          </a:lstStyle>
          <a:p>
            <a:pPr/>
            <a:r>
              <a:t>mix</a:t>
            </a:r>
          </a:p>
        </p:txBody>
      </p:sp>
      <p:sp>
        <p:nvSpPr>
          <p:cNvPr id="223" name="Making Recombinant DNA"/>
          <p:cNvSpPr txBox="1"/>
          <p:nvPr/>
        </p:nvSpPr>
        <p:spPr>
          <a:xfrm>
            <a:off x="1524000" y="304800"/>
            <a:ext cx="9956800" cy="4970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200"/>
            </a:lvl1pPr>
          </a:lstStyle>
          <a:p>
            <a:pPr/>
            <a:r>
              <a:t>Making Recombinant DNA</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tretch>
            <a:fillRect/>
          </a:stretch>
        </p:blipFill>
        <p:spPr>
          <a:xfrm>
            <a:off x="-1" y="612601"/>
            <a:ext cx="12192001" cy="563682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2">
            <a:extLst/>
          </a:blip>
          <a:stretch>
            <a:fillRect/>
          </a:stretch>
        </p:blipFill>
        <p:spPr>
          <a:xfrm>
            <a:off x="-1245288" y="-1"/>
            <a:ext cx="6601969" cy="6858001"/>
          </a:xfrm>
          <a:prstGeom prst="rect">
            <a:avLst/>
          </a:prstGeom>
          <a:ln w="12700">
            <a:miter lim="400000"/>
          </a:ln>
        </p:spPr>
      </p:pic>
      <p:pic>
        <p:nvPicPr>
          <p:cNvPr id="230" name="1004_making_cDNA" descr="1004_making_cDNA"/>
          <p:cNvPicPr>
            <a:picLocks noChangeAspect="1"/>
          </p:cNvPicPr>
          <p:nvPr/>
        </p:nvPicPr>
        <p:blipFill>
          <a:blip r:embed="rId3">
            <a:extLst/>
          </a:blip>
          <a:stretch>
            <a:fillRect/>
          </a:stretch>
        </p:blipFill>
        <p:spPr>
          <a:xfrm>
            <a:off x="4623836" y="1136261"/>
            <a:ext cx="6094414" cy="5257801"/>
          </a:xfrm>
          <a:prstGeom prst="rect">
            <a:avLst/>
          </a:prstGeom>
          <a:ln w="12700">
            <a:miter lim="400000"/>
          </a:ln>
        </p:spPr>
      </p:pic>
      <p:sp>
        <p:nvSpPr>
          <p:cNvPr id="231" name="The Plasmid Cloning Cycle"/>
          <p:cNvSpPr txBox="1"/>
          <p:nvPr/>
        </p:nvSpPr>
        <p:spPr>
          <a:xfrm>
            <a:off x="3788532" y="-37649"/>
            <a:ext cx="6202621"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spcBef>
                <a:spcPts val="800"/>
              </a:spcBef>
              <a:defRPr sz="4000">
                <a:solidFill>
                  <a:srgbClr val="171B1C"/>
                </a:solidFill>
                <a:latin typeface="+mj-lt"/>
                <a:ea typeface="+mj-ea"/>
                <a:cs typeface="+mj-cs"/>
                <a:sym typeface="Helvetica"/>
              </a:defRPr>
            </a:lvl1pPr>
          </a:lstStyle>
          <a:p>
            <a:pPr/>
            <a:r>
              <a:t>The Plasmid Cloning Cycle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0" grpId="1"/>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2">
            <a:extLst/>
          </a:blip>
          <a:stretch>
            <a:fillRect/>
          </a:stretch>
        </p:blipFill>
        <p:spPr>
          <a:xfrm>
            <a:off x="-1" y="612601"/>
            <a:ext cx="12192001" cy="5636821"/>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extLst/>
          </a:blip>
          <a:srcRect l="34781" t="0" r="34781" b="0"/>
          <a:stretch>
            <a:fillRect/>
          </a:stretch>
        </p:blipFill>
        <p:spPr>
          <a:xfrm>
            <a:off x="6059538" y="295079"/>
            <a:ext cx="5705718" cy="6086485"/>
          </a:xfrm>
          <a:prstGeom prst="rect">
            <a:avLst/>
          </a:prstGeom>
          <a:ln w="12700">
            <a:miter lim="400000"/>
          </a:ln>
        </p:spPr>
      </p:pic>
      <p:sp>
        <p:nvSpPr>
          <p:cNvPr id="236" name="Recombinant DNA is introduced into bacterial cells through a transformation process that allows bacteria to make copies of the recombinant DNA.…"/>
          <p:cNvSpPr txBox="1"/>
          <p:nvPr/>
        </p:nvSpPr>
        <p:spPr>
          <a:xfrm>
            <a:off x="438636" y="701950"/>
            <a:ext cx="5660347" cy="547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00526" indent="-200526" defTabSz="457200">
              <a:spcBef>
                <a:spcPts val="1600"/>
              </a:spcBef>
              <a:buSzPct val="100000"/>
              <a:buChar char="•"/>
              <a:defRPr sz="2300">
                <a:solidFill>
                  <a:srgbClr val="262626"/>
                </a:solidFill>
                <a:latin typeface="+mj-lt"/>
                <a:ea typeface="+mj-ea"/>
                <a:cs typeface="+mj-cs"/>
                <a:sym typeface="Helvetica"/>
              </a:defRPr>
            </a:pPr>
            <a:r>
              <a:t>Recombinant DNA is introduced into bacterial cells through a </a:t>
            </a:r>
            <a:r>
              <a:rPr b="1"/>
              <a:t>transformation process that allows bacteria to make copies of the recombinant DNA. </a:t>
            </a:r>
            <a:endParaRPr b="1"/>
          </a:p>
          <a:p>
            <a:pPr marL="160421" indent="-160421" defTabSz="457200">
              <a:spcBef>
                <a:spcPts val="1600"/>
              </a:spcBef>
              <a:buSzPct val="100000"/>
              <a:buChar char="•"/>
              <a:defRPr sz="2300">
                <a:solidFill>
                  <a:srgbClr val="262626"/>
                </a:solidFill>
                <a:latin typeface="+mj-lt"/>
                <a:ea typeface="+mj-ea"/>
                <a:cs typeface="+mj-cs"/>
                <a:sym typeface="Helvetica"/>
              </a:defRPr>
            </a:pPr>
            <a:r>
              <a:t>Bacteria can absorb genetic material from their environment. Scientists have optimized this process to facilitate cloning experiments.</a:t>
            </a:r>
          </a:p>
          <a:p>
            <a:pPr marL="160421" indent="-160421" defTabSz="457200">
              <a:spcBef>
                <a:spcPts val="1600"/>
              </a:spcBef>
              <a:buSzPct val="100000"/>
              <a:buChar char="•"/>
              <a:defRPr sz="2300">
                <a:solidFill>
                  <a:srgbClr val="262626"/>
                </a:solidFill>
                <a:latin typeface="+mj-lt"/>
                <a:ea typeface="+mj-ea"/>
                <a:cs typeface="+mj-cs"/>
                <a:sym typeface="Helvetica"/>
              </a:defRPr>
            </a:pPr>
            <a:r>
              <a:t> The most common transformation technique used in laboratories today utilizes </a:t>
            </a:r>
            <a:r>
              <a:rPr b="1"/>
              <a:t>chemically competent cells</a:t>
            </a:r>
            <a:r>
              <a:t>, which have been treated with calcium chloride to allow the attachment of plasmid DNA to the cell membrane. </a:t>
            </a:r>
          </a:p>
        </p:txBody>
      </p:sp>
      <p:sp>
        <p:nvSpPr>
          <p:cNvPr id="237" name="Step 2: Transformation"/>
          <p:cNvSpPr txBox="1"/>
          <p:nvPr/>
        </p:nvSpPr>
        <p:spPr>
          <a:xfrm>
            <a:off x="408372" y="133490"/>
            <a:ext cx="3977021"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spcBef>
                <a:spcPts val="800"/>
              </a:spcBef>
              <a:defRPr b="1" sz="2800">
                <a:solidFill>
                  <a:srgbClr val="262626"/>
                </a:solidFill>
                <a:latin typeface="+mj-lt"/>
                <a:ea typeface="+mj-ea"/>
                <a:cs typeface="+mj-cs"/>
                <a:sym typeface="Helvetica"/>
              </a:defRPr>
            </a:lvl1pPr>
          </a:lstStyle>
          <a:p>
            <a:pPr/>
            <a:r>
              <a:t>Step 2: Transformation</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9" name="400px-Plasmid_replication_(english)" descr="400px-Plasmid_replication_(english)"/>
          <p:cNvPicPr>
            <a:picLocks noChangeAspect="1"/>
          </p:cNvPicPr>
          <p:nvPr/>
        </p:nvPicPr>
        <p:blipFill>
          <a:blip r:embed="rId2">
            <a:extLst/>
          </a:blip>
          <a:stretch>
            <a:fillRect/>
          </a:stretch>
        </p:blipFill>
        <p:spPr>
          <a:xfrm>
            <a:off x="1117600" y="0"/>
            <a:ext cx="10160000" cy="666750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1. The vector can re-ligate back to itself (plasmid with no insert).…"/>
          <p:cNvSpPr txBox="1"/>
          <p:nvPr/>
        </p:nvSpPr>
        <p:spPr>
          <a:xfrm>
            <a:off x="223887" y="952359"/>
            <a:ext cx="7780827" cy="286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spcBef>
                <a:spcPts val="1600"/>
              </a:spcBef>
              <a:defRPr sz="2600">
                <a:solidFill>
                  <a:srgbClr val="262626"/>
                </a:solidFill>
                <a:latin typeface="+mj-lt"/>
                <a:ea typeface="+mj-ea"/>
                <a:cs typeface="+mj-cs"/>
                <a:sym typeface="Helvetica"/>
              </a:defRPr>
            </a:pPr>
            <a:r>
              <a:t>1. The vector can re-ligate back to itself (plasmid with no insert). </a:t>
            </a:r>
          </a:p>
          <a:p>
            <a:pPr defTabSz="457200">
              <a:spcBef>
                <a:spcPts val="1600"/>
              </a:spcBef>
              <a:defRPr sz="2600">
                <a:solidFill>
                  <a:srgbClr val="262626"/>
                </a:solidFill>
                <a:latin typeface="+mj-lt"/>
                <a:ea typeface="+mj-ea"/>
                <a:cs typeface="+mj-cs"/>
                <a:sym typeface="Helvetica"/>
              </a:defRPr>
            </a:pPr>
            <a:r>
              <a:t>2. A fragment without the DNA of interest can ligate into the vector (plasmid with the wrong insert). </a:t>
            </a:r>
          </a:p>
          <a:p>
            <a:pPr defTabSz="457200">
              <a:spcBef>
                <a:spcPts val="1600"/>
              </a:spcBef>
              <a:defRPr sz="2600">
                <a:solidFill>
                  <a:srgbClr val="262626"/>
                </a:solidFill>
                <a:latin typeface="+mj-lt"/>
                <a:ea typeface="+mj-ea"/>
                <a:cs typeface="+mj-cs"/>
                <a:sym typeface="Helvetica"/>
              </a:defRPr>
            </a:pPr>
            <a:r>
              <a:t>3. The DNA of interest fragment can ligate into the vector (plasmid with correct insert). </a:t>
            </a:r>
          </a:p>
        </p:txBody>
      </p:sp>
      <p:sp>
        <p:nvSpPr>
          <p:cNvPr id="242" name="THREE TYPES OF PLASMIDS CAN RESULT FROM CLONING:"/>
          <p:cNvSpPr txBox="1"/>
          <p:nvPr/>
        </p:nvSpPr>
        <p:spPr>
          <a:xfrm>
            <a:off x="169583" y="307673"/>
            <a:ext cx="8699697"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spcBef>
                <a:spcPts val="800"/>
              </a:spcBef>
              <a:defRPr b="1" sz="2300">
                <a:solidFill>
                  <a:srgbClr val="262626"/>
                </a:solidFill>
                <a:latin typeface="+mj-lt"/>
                <a:ea typeface="+mj-ea"/>
                <a:cs typeface="+mj-cs"/>
                <a:sym typeface="Helvetica"/>
              </a:defRPr>
            </a:lvl1pPr>
          </a:lstStyle>
          <a:p>
            <a:pPr/>
            <a:r>
              <a:t>THREE TYPES OF PLASMIDS CAN RESULT FROM CLONING: </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4" name="Image" descr="Image"/>
          <p:cNvPicPr>
            <a:picLocks noChangeAspect="1"/>
          </p:cNvPicPr>
          <p:nvPr/>
        </p:nvPicPr>
        <p:blipFill>
          <a:blip r:embed="rId2">
            <a:extLst/>
          </a:blip>
          <a:srcRect l="34593" t="0" r="34593" b="0"/>
          <a:stretch>
            <a:fillRect/>
          </a:stretch>
        </p:blipFill>
        <p:spPr>
          <a:xfrm>
            <a:off x="6842406" y="1812663"/>
            <a:ext cx="5034312" cy="5304504"/>
          </a:xfrm>
          <a:prstGeom prst="rect">
            <a:avLst/>
          </a:prstGeom>
          <a:ln w="12700">
            <a:miter lim="400000"/>
          </a:ln>
        </p:spPr>
      </p:pic>
      <p:sp>
        <p:nvSpPr>
          <p:cNvPr id="245" name="Blue-white screening is a common screening technique, where the bacteria will appear blue or white depending on the presence of a plasmid. This is due to the plasmid containing a specific functional feature—LacZα.…"/>
          <p:cNvSpPr txBox="1"/>
          <p:nvPr/>
        </p:nvSpPr>
        <p:spPr>
          <a:xfrm>
            <a:off x="192818" y="211760"/>
            <a:ext cx="11806364" cy="2136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spcBef>
                <a:spcPts val="1600"/>
              </a:spcBef>
              <a:defRPr sz="2400">
                <a:solidFill>
                  <a:srgbClr val="262626"/>
                </a:solidFill>
                <a:latin typeface="+mj-lt"/>
                <a:ea typeface="+mj-ea"/>
                <a:cs typeface="+mj-cs"/>
                <a:sym typeface="Helvetica"/>
              </a:defRPr>
            </a:pPr>
            <a:r>
              <a:rPr b="1"/>
              <a:t>Blue-white screening is a common screening technique, </a:t>
            </a:r>
            <a:r>
              <a:t>where the bacteria will appear blue or white depending on the presence of a plasmid. This is due to the plasmid containing a specific functional feature—LacZα. </a:t>
            </a:r>
          </a:p>
          <a:p>
            <a:pPr defTabSz="457200">
              <a:spcBef>
                <a:spcPts val="1600"/>
              </a:spcBef>
              <a:defRPr sz="2400">
                <a:solidFill>
                  <a:srgbClr val="262626"/>
                </a:solidFill>
                <a:latin typeface="+mj-lt"/>
                <a:ea typeface="+mj-ea"/>
                <a:cs typeface="+mj-cs"/>
                <a:sym typeface="Helvetica"/>
              </a:defRPr>
            </a:pPr>
            <a:r>
              <a:t>When LacZα is disrupted by cloning into the MCS, B-galactosidase is not produced, and the bacteria appear white instead of blue.</a:t>
            </a:r>
          </a:p>
        </p:txBody>
      </p:sp>
      <p:pic>
        <p:nvPicPr>
          <p:cNvPr id="246" name="Image" descr="Image"/>
          <p:cNvPicPr>
            <a:picLocks noChangeAspect="1"/>
          </p:cNvPicPr>
          <p:nvPr/>
        </p:nvPicPr>
        <p:blipFill>
          <a:blip r:embed="rId3">
            <a:extLst/>
          </a:blip>
          <a:stretch>
            <a:fillRect/>
          </a:stretch>
        </p:blipFill>
        <p:spPr>
          <a:xfrm>
            <a:off x="183765" y="2562777"/>
            <a:ext cx="6022283" cy="4017368"/>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Once candidate clones are identified, small bacterial cultures are inoculated so that DNA can be extracted for analysis.…"/>
          <p:cNvSpPr txBox="1"/>
          <p:nvPr/>
        </p:nvSpPr>
        <p:spPr>
          <a:xfrm>
            <a:off x="256401" y="796664"/>
            <a:ext cx="5518707" cy="550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spcBef>
                <a:spcPts val="800"/>
              </a:spcBef>
              <a:defRPr b="1" sz="2800">
                <a:solidFill>
                  <a:srgbClr val="262626"/>
                </a:solidFill>
                <a:latin typeface="+mj-lt"/>
                <a:ea typeface="+mj-ea"/>
                <a:cs typeface="+mj-cs"/>
                <a:sym typeface="Helvetica"/>
              </a:defRPr>
            </a:pPr>
            <a:endParaRPr b="0">
              <a:solidFill>
                <a:srgbClr val="000000"/>
              </a:solidFill>
            </a:endParaRPr>
          </a:p>
          <a:p>
            <a:pPr marL="270710" indent="-270710" defTabSz="457200">
              <a:spcBef>
                <a:spcPts val="1600"/>
              </a:spcBef>
              <a:buSzPct val="100000"/>
              <a:buChar char="•"/>
              <a:defRPr sz="2700">
                <a:solidFill>
                  <a:srgbClr val="262626"/>
                </a:solidFill>
                <a:latin typeface="+mj-lt"/>
                <a:ea typeface="+mj-ea"/>
                <a:cs typeface="+mj-cs"/>
                <a:sym typeface="Helvetica"/>
              </a:defRPr>
            </a:pPr>
            <a:r>
              <a:t>Once candidate clones are identified, small bacterial cultures are inoculated so that DNA can be extracted for analysis. </a:t>
            </a:r>
          </a:p>
          <a:p>
            <a:pPr marL="270710" indent="-270710" defTabSz="457200">
              <a:spcBef>
                <a:spcPts val="1600"/>
              </a:spcBef>
              <a:buSzPct val="100000"/>
              <a:buChar char="•"/>
              <a:defRPr sz="2700">
                <a:solidFill>
                  <a:srgbClr val="262626"/>
                </a:solidFill>
                <a:latin typeface="+mj-lt"/>
                <a:ea typeface="+mj-ea"/>
                <a:cs typeface="+mj-cs"/>
                <a:sym typeface="Helvetica"/>
              </a:defRPr>
            </a:pPr>
            <a:r>
              <a:t>Then using a DNA mini-prep, a rapid preparation of small amounts of plasmid DNA, the DNA is extracted. </a:t>
            </a:r>
          </a:p>
          <a:p>
            <a:pPr marL="270710" indent="-270710" defTabSz="457200">
              <a:spcBef>
                <a:spcPts val="1600"/>
              </a:spcBef>
              <a:buSzPct val="100000"/>
              <a:buChar char="•"/>
              <a:defRPr sz="2700">
                <a:solidFill>
                  <a:srgbClr val="262626"/>
                </a:solidFill>
                <a:latin typeface="+mj-lt"/>
                <a:ea typeface="+mj-ea"/>
                <a:cs typeface="+mj-cs"/>
                <a:sym typeface="Helvetica"/>
              </a:defRPr>
            </a:pPr>
            <a:r>
              <a:t>Currently, there are many DNA mini-prep kits available on the market that you can use.</a:t>
            </a:r>
          </a:p>
        </p:txBody>
      </p:sp>
      <p:sp>
        <p:nvSpPr>
          <p:cNvPr id="249" name="Step 4: Extraction from Bacteria"/>
          <p:cNvSpPr txBox="1"/>
          <p:nvPr/>
        </p:nvSpPr>
        <p:spPr>
          <a:xfrm>
            <a:off x="694454" y="442248"/>
            <a:ext cx="5518707"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spcBef>
                <a:spcPts val="800"/>
              </a:spcBef>
              <a:defRPr b="1" sz="2800">
                <a:solidFill>
                  <a:srgbClr val="262626"/>
                </a:solidFill>
                <a:latin typeface="+mj-lt"/>
                <a:ea typeface="+mj-ea"/>
                <a:cs typeface="+mj-cs"/>
                <a:sym typeface="Helvetica"/>
              </a:defRPr>
            </a:lvl1pPr>
          </a:lstStyle>
          <a:p>
            <a:pPr/>
            <a:r>
              <a:t>Step 4: Extraction from Bacteria</a:t>
            </a:r>
          </a:p>
        </p:txBody>
      </p:sp>
      <p:pic>
        <p:nvPicPr>
          <p:cNvPr id="250" name="Image" descr="Image"/>
          <p:cNvPicPr>
            <a:picLocks noChangeAspect="1"/>
          </p:cNvPicPr>
          <p:nvPr/>
        </p:nvPicPr>
        <p:blipFill>
          <a:blip r:embed="rId2">
            <a:extLst/>
          </a:blip>
          <a:stretch>
            <a:fillRect/>
          </a:stretch>
        </p:blipFill>
        <p:spPr>
          <a:xfrm>
            <a:off x="3661154" y="776574"/>
            <a:ext cx="12192001" cy="5541820"/>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 2013 Pearson Education, Inc."/>
          <p:cNvSpPr txBox="1"/>
          <p:nvPr/>
        </p:nvSpPr>
        <p:spPr>
          <a:xfrm>
            <a:off x="1611312" y="6553200"/>
            <a:ext cx="5399088"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900">
                <a:latin typeface="Arial"/>
                <a:ea typeface="Arial"/>
                <a:cs typeface="Arial"/>
                <a:sym typeface="Arial"/>
              </a:defRPr>
            </a:lvl1pPr>
          </a:lstStyle>
          <a:p>
            <a:pPr/>
            <a:r>
              <a:t>© 2013 Pearson Education, Inc.</a:t>
            </a:r>
          </a:p>
        </p:txBody>
      </p:sp>
      <p:sp>
        <p:nvSpPr>
          <p:cNvPr id="123" name="Example of Biotechnology – Selective Breeding…"/>
          <p:cNvSpPr txBox="1"/>
          <p:nvPr>
            <p:ph type="body" idx="4294967295"/>
          </p:nvPr>
        </p:nvSpPr>
        <p:spPr>
          <a:xfrm>
            <a:off x="1889125" y="1141412"/>
            <a:ext cx="8229600" cy="5106988"/>
          </a:xfrm>
          <a:prstGeom prst="rect">
            <a:avLst/>
          </a:prstGeom>
        </p:spPr>
        <p:txBody>
          <a:bodyPr/>
          <a:lstStyle/>
          <a:p>
            <a:pPr marL="336042" indent="-336042" defTabSz="896111">
              <a:spcBef>
                <a:spcPts val="500"/>
              </a:spcBef>
              <a:buFontTx/>
              <a:defRPr b="1" sz="2352">
                <a:latin typeface="Arial"/>
                <a:ea typeface="Arial"/>
                <a:cs typeface="Arial"/>
                <a:sym typeface="Arial"/>
              </a:defRPr>
            </a:pPr>
            <a:r>
              <a:t>Example of Biotechnology – Selective Breeding</a:t>
            </a:r>
          </a:p>
          <a:p>
            <a:pPr marL="336042" indent="-336042" defTabSz="896111">
              <a:spcBef>
                <a:spcPts val="700"/>
              </a:spcBef>
              <a:buFontTx/>
              <a:defRPr b="1" sz="2352">
                <a:latin typeface="Arial"/>
                <a:ea typeface="Arial"/>
                <a:cs typeface="Arial"/>
                <a:sym typeface="Arial"/>
              </a:defRPr>
            </a:pPr>
          </a:p>
          <a:p>
            <a:pPr marL="336042" indent="-336042" defTabSz="896111">
              <a:spcBef>
                <a:spcPts val="700"/>
              </a:spcBef>
              <a:buFontTx/>
              <a:defRPr b="1" sz="2352">
                <a:latin typeface="Arial"/>
                <a:ea typeface="Arial"/>
                <a:cs typeface="Arial"/>
                <a:sym typeface="Arial"/>
              </a:defRPr>
            </a:pPr>
          </a:p>
          <a:p>
            <a:pPr marL="336042" indent="-336042" defTabSz="896111">
              <a:spcBef>
                <a:spcPts val="700"/>
              </a:spcBef>
              <a:buFontTx/>
              <a:defRPr b="1" sz="2352">
                <a:latin typeface="Arial"/>
                <a:ea typeface="Arial"/>
                <a:cs typeface="Arial"/>
                <a:sym typeface="Arial"/>
              </a:defRPr>
            </a:pPr>
          </a:p>
          <a:p>
            <a:pPr marL="336042" indent="-336042" defTabSz="896111">
              <a:spcBef>
                <a:spcPts val="700"/>
              </a:spcBef>
              <a:buFontTx/>
              <a:defRPr b="1" sz="2352">
                <a:latin typeface="Arial"/>
                <a:ea typeface="Arial"/>
                <a:cs typeface="Arial"/>
                <a:sym typeface="Arial"/>
              </a:defRPr>
            </a:pPr>
          </a:p>
          <a:p>
            <a:pPr marL="336042" indent="-336042" defTabSz="896111">
              <a:spcBef>
                <a:spcPts val="700"/>
              </a:spcBef>
              <a:buFontTx/>
              <a:defRPr b="1" sz="2352">
                <a:latin typeface="Arial"/>
                <a:ea typeface="Arial"/>
                <a:cs typeface="Arial"/>
                <a:sym typeface="Arial"/>
              </a:defRPr>
            </a:pPr>
          </a:p>
          <a:p>
            <a:pPr marL="336042" indent="-336042" defTabSz="896111">
              <a:spcBef>
                <a:spcPts val="700"/>
              </a:spcBef>
              <a:buFontTx/>
              <a:defRPr b="1" sz="2352">
                <a:latin typeface="Arial"/>
                <a:ea typeface="Arial"/>
                <a:cs typeface="Arial"/>
                <a:sym typeface="Arial"/>
              </a:defRPr>
            </a:pPr>
          </a:p>
          <a:p>
            <a:pPr marL="336042" indent="-336042" defTabSz="896111">
              <a:spcBef>
                <a:spcPts val="700"/>
              </a:spcBef>
              <a:buFontTx/>
              <a:defRPr b="1" sz="2352">
                <a:latin typeface="Arial"/>
                <a:ea typeface="Arial"/>
                <a:cs typeface="Arial"/>
                <a:sym typeface="Arial"/>
              </a:defRPr>
            </a:pPr>
          </a:p>
          <a:p>
            <a:pPr marL="336042" indent="-336042" defTabSz="896111">
              <a:spcBef>
                <a:spcPts val="700"/>
              </a:spcBef>
              <a:buFontTx/>
              <a:defRPr b="1" sz="2352">
                <a:latin typeface="Arial"/>
                <a:ea typeface="Arial"/>
                <a:cs typeface="Arial"/>
                <a:sym typeface="Arial"/>
              </a:defRPr>
            </a:pPr>
          </a:p>
          <a:p>
            <a:pPr marL="336042" indent="-336042" defTabSz="896111">
              <a:spcBef>
                <a:spcPts val="700"/>
              </a:spcBef>
              <a:buFontTx/>
              <a:defRPr b="1" sz="2352">
                <a:latin typeface="Arial"/>
                <a:ea typeface="Arial"/>
                <a:cs typeface="Arial"/>
                <a:sym typeface="Arial"/>
              </a:defRPr>
            </a:pPr>
          </a:p>
          <a:p>
            <a:pPr marL="336042" indent="-336042" defTabSz="896111">
              <a:spcBef>
                <a:spcPts val="500"/>
              </a:spcBef>
              <a:buFontTx/>
              <a:defRPr b="1" sz="2352">
                <a:latin typeface="Arial"/>
                <a:ea typeface="Arial"/>
                <a:cs typeface="Arial"/>
                <a:sym typeface="Arial"/>
              </a:defRPr>
            </a:pPr>
            <a:r>
              <a:t>What feature of Casper makes it a "model organism" to study migration of cancer cells compared to wildtype fish?</a:t>
            </a:r>
          </a:p>
        </p:txBody>
      </p:sp>
      <p:sp>
        <p:nvSpPr>
          <p:cNvPr id="124" name="Normal zebrafish"/>
          <p:cNvSpPr txBox="1"/>
          <p:nvPr/>
        </p:nvSpPr>
        <p:spPr>
          <a:xfrm>
            <a:off x="2319019" y="4267200"/>
            <a:ext cx="1831924"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Arial"/>
                <a:ea typeface="Arial"/>
                <a:cs typeface="Arial"/>
                <a:sym typeface="Arial"/>
              </a:defRPr>
            </a:lvl1pPr>
          </a:lstStyle>
          <a:p>
            <a:pPr/>
            <a:r>
              <a:t>Normal zebrafish</a:t>
            </a:r>
          </a:p>
        </p:txBody>
      </p:sp>
      <p:sp>
        <p:nvSpPr>
          <p:cNvPr id="125" name="&quot;Casper&quot; zebrafish – made  by selective breeding"/>
          <p:cNvSpPr txBox="1"/>
          <p:nvPr/>
        </p:nvSpPr>
        <p:spPr>
          <a:xfrm>
            <a:off x="6352857" y="4267200"/>
            <a:ext cx="2883953" cy="6173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latin typeface="Arial"/>
                <a:ea typeface="Arial"/>
                <a:cs typeface="Arial"/>
                <a:sym typeface="Arial"/>
              </a:defRPr>
            </a:pPr>
            <a:r>
              <a:t>"Casper" zebrafish – made </a:t>
            </a:r>
            <a:br/>
            <a:r>
              <a:t>by selective breeding</a:t>
            </a:r>
          </a:p>
        </p:txBody>
      </p:sp>
      <p:sp>
        <p:nvSpPr>
          <p:cNvPr id="126" name="1.1  What Is Biotechnology and What Does It Mean to You?"/>
          <p:cNvSpPr txBox="1"/>
          <p:nvPr>
            <p:ph type="title" idx="4294967295"/>
          </p:nvPr>
        </p:nvSpPr>
        <p:spPr>
          <a:xfrm>
            <a:off x="1523999" y="0"/>
            <a:ext cx="9144002" cy="1066800"/>
          </a:xfrm>
          <a:prstGeom prst="rect">
            <a:avLst/>
          </a:prstGeom>
        </p:spPr>
        <p:txBody>
          <a:bodyPr anchor="t"/>
          <a:lstStyle>
            <a:lvl1pPr>
              <a:lnSpc>
                <a:spcPct val="100000"/>
              </a:lnSpc>
              <a:spcBef>
                <a:spcPts val="1900"/>
              </a:spcBef>
              <a:defRPr b="1" sz="3200">
                <a:solidFill>
                  <a:srgbClr val="0092C8"/>
                </a:solidFill>
                <a:latin typeface="Arial"/>
                <a:ea typeface="Arial"/>
                <a:cs typeface="Arial"/>
                <a:sym typeface="Arial"/>
              </a:defRPr>
            </a:lvl1pPr>
          </a:lstStyle>
          <a:p>
            <a:pPr/>
            <a:r>
              <a:t>1.1  What Is Biotechnology and What Does It Mean to You? </a:t>
            </a:r>
          </a:p>
        </p:txBody>
      </p:sp>
      <p:pic>
        <p:nvPicPr>
          <p:cNvPr id="127" name="01_01bFigure-L" descr="01_01bFigure-L"/>
          <p:cNvPicPr>
            <a:picLocks noChangeAspect="1"/>
          </p:cNvPicPr>
          <p:nvPr/>
        </p:nvPicPr>
        <p:blipFill>
          <a:blip r:embed="rId3">
            <a:extLst/>
          </a:blip>
          <a:srcRect l="6239" t="0" r="0" b="3738"/>
          <a:stretch>
            <a:fillRect/>
          </a:stretch>
        </p:blipFill>
        <p:spPr>
          <a:xfrm>
            <a:off x="2305050" y="1633537"/>
            <a:ext cx="3530600" cy="2616201"/>
          </a:xfrm>
          <a:prstGeom prst="rect">
            <a:avLst/>
          </a:prstGeom>
          <a:ln w="12700">
            <a:miter lim="400000"/>
          </a:ln>
        </p:spPr>
      </p:pic>
      <p:pic>
        <p:nvPicPr>
          <p:cNvPr id="128" name="01_01cFigure-L" descr="01_01cFigure-L"/>
          <p:cNvPicPr>
            <a:picLocks noChangeAspect="1"/>
          </p:cNvPicPr>
          <p:nvPr/>
        </p:nvPicPr>
        <p:blipFill>
          <a:blip r:embed="rId4">
            <a:extLst/>
          </a:blip>
          <a:srcRect l="7109" t="0" r="0" b="3747"/>
          <a:stretch>
            <a:fillRect/>
          </a:stretch>
        </p:blipFill>
        <p:spPr>
          <a:xfrm>
            <a:off x="6311900" y="1600200"/>
            <a:ext cx="3983038" cy="2609850"/>
          </a:xfrm>
          <a:prstGeom prst="rect">
            <a:avLst/>
          </a:prstGeom>
          <a:ln w="12700">
            <a:miter lim="400000"/>
          </a:ln>
        </p:spPr>
      </p:pic>
      <p:sp>
        <p:nvSpPr>
          <p:cNvPr id="129" name="(a)"/>
          <p:cNvSpPr txBox="1"/>
          <p:nvPr/>
        </p:nvSpPr>
        <p:spPr>
          <a:xfrm>
            <a:off x="2023613" y="1576387"/>
            <a:ext cx="321443" cy="2888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r">
              <a:defRPr b="1" sz="1400">
                <a:latin typeface="Arial"/>
                <a:ea typeface="Arial"/>
                <a:cs typeface="Arial"/>
                <a:sym typeface="Arial"/>
              </a:defRPr>
            </a:lvl1pPr>
          </a:lstStyle>
          <a:p>
            <a:pPr/>
            <a:r>
              <a:t>(a)</a:t>
            </a:r>
          </a:p>
        </p:txBody>
      </p:sp>
      <p:sp>
        <p:nvSpPr>
          <p:cNvPr id="130" name="(b)"/>
          <p:cNvSpPr txBox="1"/>
          <p:nvPr/>
        </p:nvSpPr>
        <p:spPr>
          <a:xfrm>
            <a:off x="5962002" y="1576387"/>
            <a:ext cx="331166" cy="2888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r">
              <a:defRPr b="1" sz="1400">
                <a:latin typeface="Arial"/>
                <a:ea typeface="Arial"/>
                <a:cs typeface="Arial"/>
                <a:sym typeface="Arial"/>
              </a:defRPr>
            </a:lvl1pPr>
          </a:lstStyle>
          <a:p>
            <a:pPr/>
            <a:r>
              <a:t>(b)</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3" name="https://encrypted-tbn2.gstatic.com/images?q=tbn:ANd9GcS67lzGXz_HZsE82Xr-0aU4SoWzg9FbRvLyTjE6eOAJ5CHCH3CI" descr="https://encrypted-tbn2.gstatic.com/images?q=tbn:ANd9GcS67lzGXz_HZsE82Xr-0aU4SoWzg9FbRvLyTjE6eOAJ5CHCH3CI"/>
          <p:cNvPicPr>
            <a:picLocks noChangeAspect="1"/>
          </p:cNvPicPr>
          <p:nvPr/>
        </p:nvPicPr>
        <p:blipFill>
          <a:blip r:embed="rId2">
            <a:extLst/>
          </a:blip>
          <a:srcRect l="12122" t="0" r="0" b="0"/>
          <a:stretch>
            <a:fillRect/>
          </a:stretch>
        </p:blipFill>
        <p:spPr>
          <a:xfrm>
            <a:off x="76198" y="78942"/>
            <a:ext cx="9594854" cy="5545886"/>
          </a:xfrm>
          <a:prstGeom prst="rect">
            <a:avLst/>
          </a:prstGeom>
          <a:ln w="12700">
            <a:miter lim="400000"/>
          </a:ln>
        </p:spPr>
      </p:pic>
      <p:pic>
        <p:nvPicPr>
          <p:cNvPr id="254" name="http://t0.gstatic.com/images?q=tbn:ANd9GcSRF3XnlKgVHO3fNNQr3D19A96yF0lwnLa_ETqfk7Zrf-krUrhwkA" descr="http://t0.gstatic.com/images?q=tbn:ANd9GcSRF3XnlKgVHO3fNNQr3D19A96yF0lwnLa_ETqfk7Zrf-krUrhwkA"/>
          <p:cNvPicPr>
            <a:picLocks noChangeAspect="1"/>
          </p:cNvPicPr>
          <p:nvPr/>
        </p:nvPicPr>
        <p:blipFill>
          <a:blip r:embed="rId3">
            <a:extLst/>
          </a:blip>
          <a:srcRect l="20901" t="0" r="16396" b="4200"/>
          <a:stretch>
            <a:fillRect/>
          </a:stretch>
        </p:blipFill>
        <p:spPr>
          <a:xfrm>
            <a:off x="8682317" y="78942"/>
            <a:ext cx="2339790" cy="2453627"/>
          </a:xfrm>
          <a:prstGeom prst="rect">
            <a:avLst/>
          </a:prstGeom>
          <a:ln w="12700">
            <a:miter lim="400000"/>
          </a:ln>
        </p:spPr>
      </p:pic>
      <p:pic>
        <p:nvPicPr>
          <p:cNvPr id="255" name="image3.png" descr="image3.png"/>
          <p:cNvPicPr>
            <a:picLocks noChangeAspect="1"/>
          </p:cNvPicPr>
          <p:nvPr/>
        </p:nvPicPr>
        <p:blipFill>
          <a:blip r:embed="rId4">
            <a:extLst/>
          </a:blip>
          <a:srcRect l="0" t="9409" r="0" b="0"/>
          <a:stretch>
            <a:fillRect/>
          </a:stretch>
        </p:blipFill>
        <p:spPr>
          <a:xfrm>
            <a:off x="139321" y="4046018"/>
            <a:ext cx="7012736" cy="2880763"/>
          </a:xfrm>
          <a:prstGeom prst="rect">
            <a:avLst/>
          </a:prstGeom>
          <a:ln w="12700">
            <a:miter lim="400000"/>
          </a:ln>
        </p:spPr>
      </p:pic>
      <p:pic>
        <p:nvPicPr>
          <p:cNvPr id="256" name="https://encrypted-tbn1.gstatic.com/images?q=tbn:ANd9GcS5ZTBiVkg2WF-Bh7WZSAF25HdYfRYoZohB5b3tvQvf6muK-6zG" descr="https://encrypted-tbn1.gstatic.com/images?q=tbn:ANd9GcS5ZTBiVkg2WF-Bh7WZSAF25HdYfRYoZohB5b3tvQvf6muK-6zG"/>
          <p:cNvPicPr>
            <a:picLocks noChangeAspect="1"/>
          </p:cNvPicPr>
          <p:nvPr/>
        </p:nvPicPr>
        <p:blipFill>
          <a:blip r:embed="rId5">
            <a:extLst/>
          </a:blip>
          <a:srcRect l="0" t="0" r="0" b="13451"/>
          <a:stretch>
            <a:fillRect/>
          </a:stretch>
        </p:blipFill>
        <p:spPr>
          <a:xfrm>
            <a:off x="7152057" y="4318387"/>
            <a:ext cx="4275714" cy="2336024"/>
          </a:xfrm>
          <a:prstGeom prst="rect">
            <a:avLst/>
          </a:prstGeom>
          <a:ln w="12700">
            <a:miter lim="400000"/>
          </a:ln>
        </p:spPr>
      </p:pic>
      <p:sp>
        <p:nvSpPr>
          <p:cNvPr id="257" name="Golden Rice: A boon or bane?"/>
          <p:cNvSpPr txBox="1"/>
          <p:nvPr/>
        </p:nvSpPr>
        <p:spPr>
          <a:xfrm>
            <a:off x="242047" y="443753"/>
            <a:ext cx="10461812" cy="118605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5400">
                <a:solidFill>
                  <a:srgbClr val="D6DCE5"/>
                </a:solidFill>
                <a:latin typeface="Bradley Hand ITC"/>
                <a:ea typeface="Bradley Hand ITC"/>
                <a:cs typeface="Bradley Hand ITC"/>
                <a:sym typeface="Bradley Hand ITC"/>
              </a:defRPr>
            </a:lvl1pPr>
          </a:lstStyle>
          <a:p>
            <a:pPr/>
            <a:r>
              <a:t>Golden Rice: A boon or bane?</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9" name="image5.png" descr="image5.png"/>
          <p:cNvPicPr>
            <a:picLocks noChangeAspect="1"/>
          </p:cNvPicPr>
          <p:nvPr/>
        </p:nvPicPr>
        <p:blipFill>
          <a:blip r:embed="rId2">
            <a:extLst/>
          </a:blip>
          <a:srcRect l="1340" t="17644" r="2274" b="4172"/>
          <a:stretch>
            <a:fillRect/>
          </a:stretch>
        </p:blipFill>
        <p:spPr>
          <a:xfrm>
            <a:off x="764975" y="1035168"/>
            <a:ext cx="6437928" cy="4380474"/>
          </a:xfrm>
          <a:prstGeom prst="rect">
            <a:avLst/>
          </a:prstGeom>
          <a:ln w="12700">
            <a:miter lim="400000"/>
          </a:ln>
        </p:spPr>
      </p:pic>
      <p:sp>
        <p:nvSpPr>
          <p:cNvPr id="260" name="Malnutrition and VAD"/>
          <p:cNvSpPr txBox="1"/>
          <p:nvPr/>
        </p:nvSpPr>
        <p:spPr>
          <a:xfrm>
            <a:off x="121023" y="188258"/>
            <a:ext cx="10461812"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200">
                <a:latin typeface="Bookman Old Style"/>
                <a:ea typeface="Bookman Old Style"/>
                <a:cs typeface="Bookman Old Style"/>
                <a:sym typeface="Bookman Old Style"/>
              </a:defRPr>
            </a:lvl1pPr>
          </a:lstStyle>
          <a:p>
            <a:pPr/>
            <a:r>
              <a:t>Malnutrition and VAD</a:t>
            </a:r>
          </a:p>
        </p:txBody>
      </p:sp>
      <p:pic>
        <p:nvPicPr>
          <p:cNvPr id="261" name="malnutrition.jpg" descr="malnutrition.jpg"/>
          <p:cNvPicPr>
            <a:picLocks noChangeAspect="1"/>
          </p:cNvPicPr>
          <p:nvPr/>
        </p:nvPicPr>
        <p:blipFill>
          <a:blip r:embed="rId3">
            <a:extLst/>
          </a:blip>
          <a:stretch>
            <a:fillRect/>
          </a:stretch>
        </p:blipFill>
        <p:spPr>
          <a:xfrm>
            <a:off x="7520002" y="2592309"/>
            <a:ext cx="3627438" cy="3022601"/>
          </a:xfrm>
          <a:prstGeom prst="rect">
            <a:avLst/>
          </a:prstGeom>
          <a:ln w="12700">
            <a:miter lim="400000"/>
          </a:ln>
        </p:spPr>
      </p:pic>
      <p:pic>
        <p:nvPicPr>
          <p:cNvPr id="262" name="http://www.childinfo.org/images/vitamina_challenge_2010_2.jpg" descr="http://www.childinfo.org/images/vitamina_challenge_2010_2.jpg"/>
          <p:cNvPicPr>
            <a:picLocks noChangeAspect="1"/>
          </p:cNvPicPr>
          <p:nvPr/>
        </p:nvPicPr>
        <p:blipFill>
          <a:blip r:embed="rId4">
            <a:extLst/>
          </a:blip>
          <a:stretch>
            <a:fillRect/>
          </a:stretch>
        </p:blipFill>
        <p:spPr>
          <a:xfrm>
            <a:off x="1732886" y="1406047"/>
            <a:ext cx="5476876" cy="363855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2" grpId="1"/>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78" name="Group"/>
          <p:cNvGrpSpPr/>
          <p:nvPr/>
        </p:nvGrpSpPr>
        <p:grpSpPr>
          <a:xfrm>
            <a:off x="8029672" y="1076139"/>
            <a:ext cx="3845254" cy="5089537"/>
            <a:chOff x="0" y="0"/>
            <a:chExt cx="3845252" cy="5089534"/>
          </a:xfrm>
        </p:grpSpPr>
        <p:sp>
          <p:nvSpPr>
            <p:cNvPr id="264" name="IPP"/>
            <p:cNvSpPr txBox="1"/>
            <p:nvPr/>
          </p:nvSpPr>
          <p:spPr>
            <a:xfrm>
              <a:off x="1273175" y="0"/>
              <a:ext cx="513294" cy="3727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000">
                  <a:latin typeface="Times New Roman"/>
                  <a:ea typeface="Times New Roman"/>
                  <a:cs typeface="Times New Roman"/>
                  <a:sym typeface="Times New Roman"/>
                </a:defRPr>
              </a:lvl1pPr>
            </a:lstStyle>
            <a:p>
              <a:pPr/>
              <a:r>
                <a:t>IPP</a:t>
              </a:r>
            </a:p>
          </p:txBody>
        </p:sp>
        <p:sp>
          <p:nvSpPr>
            <p:cNvPr id="265" name="Geranylgeranyl diphosphate"/>
            <p:cNvSpPr txBox="1"/>
            <p:nvPr/>
          </p:nvSpPr>
          <p:spPr>
            <a:xfrm>
              <a:off x="0" y="838200"/>
              <a:ext cx="3201874" cy="3727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000">
                  <a:latin typeface="Times New Roman"/>
                  <a:ea typeface="Times New Roman"/>
                  <a:cs typeface="Times New Roman"/>
                  <a:sym typeface="Times New Roman"/>
                </a:defRPr>
              </a:lvl1pPr>
            </a:lstStyle>
            <a:p>
              <a:pPr/>
              <a:r>
                <a:t>Geranylgeranyl diphosphate</a:t>
              </a:r>
            </a:p>
          </p:txBody>
        </p:sp>
        <p:sp>
          <p:nvSpPr>
            <p:cNvPr id="266" name="Phytoene"/>
            <p:cNvSpPr txBox="1"/>
            <p:nvPr/>
          </p:nvSpPr>
          <p:spPr>
            <a:xfrm>
              <a:off x="976312" y="1981200"/>
              <a:ext cx="1105879" cy="3727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000">
                  <a:latin typeface="Times New Roman"/>
                  <a:ea typeface="Times New Roman"/>
                  <a:cs typeface="Times New Roman"/>
                  <a:sym typeface="Times New Roman"/>
                </a:defRPr>
              </a:lvl1pPr>
            </a:lstStyle>
            <a:p>
              <a:pPr/>
              <a:r>
                <a:t>Phytoene</a:t>
              </a:r>
            </a:p>
          </p:txBody>
        </p:sp>
        <p:sp>
          <p:nvSpPr>
            <p:cNvPr id="267" name="Lycopene"/>
            <p:cNvSpPr txBox="1"/>
            <p:nvPr/>
          </p:nvSpPr>
          <p:spPr>
            <a:xfrm>
              <a:off x="955675" y="3489325"/>
              <a:ext cx="1134279" cy="3727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000">
                  <a:latin typeface="Times New Roman"/>
                  <a:ea typeface="Times New Roman"/>
                  <a:cs typeface="Times New Roman"/>
                  <a:sym typeface="Times New Roman"/>
                </a:defRPr>
              </a:lvl1pPr>
            </a:lstStyle>
            <a:p>
              <a:pPr/>
              <a:r>
                <a:t>Lycopene</a:t>
              </a:r>
            </a:p>
          </p:txBody>
        </p:sp>
        <p:sp>
          <p:nvSpPr>
            <p:cNvPr id="268" name="β -carotene…"/>
            <p:cNvSpPr txBox="1"/>
            <p:nvPr/>
          </p:nvSpPr>
          <p:spPr>
            <a:xfrm>
              <a:off x="342163" y="4403725"/>
              <a:ext cx="2455750" cy="6858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lgn="ctr">
                <a:defRPr b="1" sz="2000">
                  <a:latin typeface="Times New Roman"/>
                  <a:ea typeface="Times New Roman"/>
                  <a:cs typeface="Times New Roman"/>
                  <a:sym typeface="Times New Roman"/>
                </a:defRPr>
              </a:pPr>
              <a:r>
                <a:rPr b="0">
                  <a:latin typeface="Symbol"/>
                  <a:ea typeface="Symbol"/>
                  <a:cs typeface="Symbol"/>
                  <a:sym typeface="Symbol"/>
                </a:rPr>
                <a:t>b</a:t>
              </a:r>
              <a:r>
                <a:t> -carotene</a:t>
              </a:r>
              <a:endParaRPr>
                <a:latin typeface="Tahoma"/>
                <a:ea typeface="Tahoma"/>
                <a:cs typeface="Tahoma"/>
                <a:sym typeface="Tahoma"/>
              </a:endParaRPr>
            </a:p>
            <a:p>
              <a:pPr algn="ctr">
                <a:defRPr b="1" sz="2000">
                  <a:latin typeface="Times New Roman"/>
                  <a:ea typeface="Times New Roman"/>
                  <a:cs typeface="Times New Roman"/>
                  <a:sym typeface="Times New Roman"/>
                </a:defRPr>
              </a:pPr>
              <a:r>
                <a:t>(vitamin A precursor)</a:t>
              </a:r>
            </a:p>
          </p:txBody>
        </p:sp>
        <p:sp>
          <p:nvSpPr>
            <p:cNvPr id="269" name="Phytoene synthase"/>
            <p:cNvSpPr txBox="1"/>
            <p:nvPr/>
          </p:nvSpPr>
          <p:spPr>
            <a:xfrm>
              <a:off x="1793201" y="1447800"/>
              <a:ext cx="1701562" cy="311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b="1" sz="1600">
                  <a:latin typeface="Times New Roman"/>
                  <a:ea typeface="Times New Roman"/>
                  <a:cs typeface="Times New Roman"/>
                  <a:sym typeface="Times New Roman"/>
                </a:defRPr>
              </a:lvl1pPr>
            </a:lstStyle>
            <a:p>
              <a:pPr/>
              <a:r>
                <a:t>Phytoene synthase</a:t>
              </a:r>
            </a:p>
          </p:txBody>
        </p:sp>
        <p:sp>
          <p:nvSpPr>
            <p:cNvPr id="270" name="Phytoene desaturase"/>
            <p:cNvSpPr txBox="1"/>
            <p:nvPr/>
          </p:nvSpPr>
          <p:spPr>
            <a:xfrm>
              <a:off x="1793498" y="2438400"/>
              <a:ext cx="1881943" cy="311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b="1" sz="1600">
                  <a:latin typeface="Times New Roman"/>
                  <a:ea typeface="Times New Roman"/>
                  <a:cs typeface="Times New Roman"/>
                  <a:sym typeface="Times New Roman"/>
                </a:defRPr>
              </a:lvl1pPr>
            </a:lstStyle>
            <a:p>
              <a:pPr/>
              <a:r>
                <a:t>Phytoene desaturase</a:t>
              </a:r>
            </a:p>
          </p:txBody>
        </p:sp>
        <p:sp>
          <p:nvSpPr>
            <p:cNvPr id="271" name="Lycopene-beta-cyclase"/>
            <p:cNvSpPr txBox="1"/>
            <p:nvPr/>
          </p:nvSpPr>
          <p:spPr>
            <a:xfrm>
              <a:off x="1799898" y="3930650"/>
              <a:ext cx="2045355" cy="311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b="1" sz="1600">
                  <a:latin typeface="Times New Roman"/>
                  <a:ea typeface="Times New Roman"/>
                  <a:cs typeface="Times New Roman"/>
                  <a:sym typeface="Times New Roman"/>
                </a:defRPr>
              </a:lvl1pPr>
            </a:lstStyle>
            <a:p>
              <a:pPr/>
              <a:r>
                <a:t>Lycopene-beta-cyclase</a:t>
              </a:r>
            </a:p>
          </p:txBody>
        </p:sp>
        <p:sp>
          <p:nvSpPr>
            <p:cNvPr id="272" name="Line"/>
            <p:cNvSpPr/>
            <p:nvPr/>
          </p:nvSpPr>
          <p:spPr>
            <a:xfrm>
              <a:off x="1600200" y="2514600"/>
              <a:ext cx="1" cy="381000"/>
            </a:xfrm>
            <a:prstGeom prst="line">
              <a:avLst/>
            </a:prstGeom>
            <a:noFill/>
            <a:ln w="28575" cap="flat">
              <a:solidFill>
                <a:srgbClr val="000000"/>
              </a:solidFill>
              <a:prstDash val="solid"/>
              <a:miter lim="800000"/>
              <a:tailEnd type="triangle" w="med" len="med"/>
            </a:ln>
            <a:effectLst/>
          </p:spPr>
          <p:txBody>
            <a:bodyPr wrap="square" lIns="45719" tIns="45719" rIns="45719" bIns="45719" numCol="1" anchor="t">
              <a:noAutofit/>
            </a:bodyPr>
            <a:lstStyle/>
            <a:p>
              <a:pPr/>
            </a:p>
          </p:txBody>
        </p:sp>
        <p:sp>
          <p:nvSpPr>
            <p:cNvPr id="273" name="Line"/>
            <p:cNvSpPr/>
            <p:nvPr/>
          </p:nvSpPr>
          <p:spPr>
            <a:xfrm>
              <a:off x="1600200" y="3124200"/>
              <a:ext cx="1" cy="381000"/>
            </a:xfrm>
            <a:prstGeom prst="line">
              <a:avLst/>
            </a:prstGeom>
            <a:noFill/>
            <a:ln w="28575" cap="flat">
              <a:solidFill>
                <a:srgbClr val="000000"/>
              </a:solidFill>
              <a:prstDash val="solid"/>
              <a:miter lim="800000"/>
              <a:tailEnd type="triangle" w="med" len="med"/>
            </a:ln>
            <a:effectLst/>
          </p:spPr>
          <p:txBody>
            <a:bodyPr wrap="square" lIns="45719" tIns="45719" rIns="45719" bIns="45719" numCol="1" anchor="t">
              <a:noAutofit/>
            </a:bodyPr>
            <a:lstStyle/>
            <a:p>
              <a:pPr/>
            </a:p>
          </p:txBody>
        </p:sp>
        <p:sp>
          <p:nvSpPr>
            <p:cNvPr id="274" name="ξ-carotene desaturase"/>
            <p:cNvSpPr txBox="1"/>
            <p:nvPr/>
          </p:nvSpPr>
          <p:spPr>
            <a:xfrm>
              <a:off x="1752600" y="3013075"/>
              <a:ext cx="2055972" cy="4213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defRPr b="1" sz="1600">
                  <a:latin typeface="Times New Roman"/>
                  <a:ea typeface="Times New Roman"/>
                  <a:cs typeface="Times New Roman"/>
                  <a:sym typeface="Times New Roman"/>
                </a:defRPr>
              </a:pPr>
              <a:r>
                <a:t>ξ-carotene desaturase</a:t>
              </a:r>
              <a:r>
                <a:rPr sz="2400"/>
                <a:t> </a:t>
              </a:r>
            </a:p>
          </p:txBody>
        </p:sp>
        <p:sp>
          <p:nvSpPr>
            <p:cNvPr id="275" name="Line"/>
            <p:cNvSpPr/>
            <p:nvPr/>
          </p:nvSpPr>
          <p:spPr>
            <a:xfrm flipH="1">
              <a:off x="1600200" y="3962400"/>
              <a:ext cx="1" cy="533400"/>
            </a:xfrm>
            <a:prstGeom prst="line">
              <a:avLst/>
            </a:prstGeom>
            <a:noFill/>
            <a:ln w="28575" cap="flat">
              <a:solidFill>
                <a:srgbClr val="000000"/>
              </a:solidFill>
              <a:prstDash val="solid"/>
              <a:miter lim="800000"/>
              <a:tailEnd type="triangle" w="med" len="med"/>
            </a:ln>
            <a:effectLst/>
          </p:spPr>
          <p:txBody>
            <a:bodyPr wrap="square" lIns="45719" tIns="45719" rIns="45719" bIns="45719" numCol="1" anchor="t">
              <a:noAutofit/>
            </a:bodyPr>
            <a:lstStyle/>
            <a:p>
              <a:pPr/>
            </a:p>
          </p:txBody>
        </p:sp>
        <p:sp>
          <p:nvSpPr>
            <p:cNvPr id="276" name="Line"/>
            <p:cNvSpPr/>
            <p:nvPr/>
          </p:nvSpPr>
          <p:spPr>
            <a:xfrm flipH="1">
              <a:off x="1600200" y="1371600"/>
              <a:ext cx="1" cy="609600"/>
            </a:xfrm>
            <a:prstGeom prst="line">
              <a:avLst/>
            </a:prstGeom>
            <a:noFill/>
            <a:ln w="28575" cap="flat">
              <a:solidFill>
                <a:srgbClr val="000000"/>
              </a:solidFill>
              <a:prstDash val="solid"/>
              <a:miter lim="800000"/>
              <a:tailEnd type="triangle" w="med" len="med"/>
            </a:ln>
            <a:effectLst/>
          </p:spPr>
          <p:txBody>
            <a:bodyPr wrap="square" lIns="45719" tIns="45719" rIns="45719" bIns="45719" numCol="1" anchor="t">
              <a:noAutofit/>
            </a:bodyPr>
            <a:lstStyle/>
            <a:p>
              <a:pPr/>
            </a:p>
          </p:txBody>
        </p:sp>
        <p:sp>
          <p:nvSpPr>
            <p:cNvPr id="277" name="Line"/>
            <p:cNvSpPr/>
            <p:nvPr/>
          </p:nvSpPr>
          <p:spPr>
            <a:xfrm flipH="1">
              <a:off x="1600200" y="381000"/>
              <a:ext cx="1" cy="533400"/>
            </a:xfrm>
            <a:prstGeom prst="line">
              <a:avLst/>
            </a:prstGeom>
            <a:noFill/>
            <a:ln w="28575" cap="flat">
              <a:solidFill>
                <a:srgbClr val="000000"/>
              </a:solidFill>
              <a:prstDash val="solid"/>
              <a:miter lim="800000"/>
              <a:tailEnd type="triangle" w="med" len="med"/>
            </a:ln>
            <a:effectLst/>
          </p:spPr>
          <p:txBody>
            <a:bodyPr wrap="square" lIns="45719" tIns="45719" rIns="45719" bIns="45719" numCol="1" anchor="t">
              <a:noAutofit/>
            </a:bodyPr>
            <a:lstStyle/>
            <a:p>
              <a:pPr/>
            </a:p>
          </p:txBody>
        </p:sp>
      </p:grpSp>
      <p:sp>
        <p:nvSpPr>
          <p:cNvPr id="279" name="Daffodil gene"/>
          <p:cNvSpPr txBox="1"/>
          <p:nvPr/>
        </p:nvSpPr>
        <p:spPr>
          <a:xfrm>
            <a:off x="8058247" y="2571564"/>
            <a:ext cx="1261131" cy="3114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600">
                <a:solidFill>
                  <a:srgbClr val="FF0000"/>
                </a:solidFill>
                <a:latin typeface="Times New Roman"/>
                <a:ea typeface="Times New Roman"/>
                <a:cs typeface="Times New Roman"/>
                <a:sym typeface="Times New Roman"/>
              </a:defRPr>
            </a:lvl1pPr>
          </a:lstStyle>
          <a:p>
            <a:pPr/>
            <a:r>
              <a:t>Daffodil gene</a:t>
            </a:r>
          </a:p>
        </p:txBody>
      </p:sp>
      <p:sp>
        <p:nvSpPr>
          <p:cNvPr id="280" name="Single bacterial gene;…"/>
          <p:cNvSpPr txBox="1"/>
          <p:nvPr/>
        </p:nvSpPr>
        <p:spPr>
          <a:xfrm>
            <a:off x="7155526" y="3714565"/>
            <a:ext cx="2203907" cy="5400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sz="1600">
                <a:solidFill>
                  <a:srgbClr val="FF0000"/>
                </a:solidFill>
                <a:latin typeface="Times New Roman"/>
                <a:ea typeface="Times New Roman"/>
                <a:cs typeface="Times New Roman"/>
                <a:sym typeface="Times New Roman"/>
              </a:defRPr>
            </a:pPr>
            <a:r>
              <a:t>Single bacterial gene;</a:t>
            </a:r>
            <a:endParaRPr>
              <a:latin typeface="Tahoma"/>
              <a:ea typeface="Tahoma"/>
              <a:cs typeface="Tahoma"/>
              <a:sym typeface="Tahoma"/>
            </a:endParaRPr>
          </a:p>
          <a:p>
            <a:pPr algn="ctr">
              <a:defRPr b="1" sz="1600">
                <a:solidFill>
                  <a:srgbClr val="FF0000"/>
                </a:solidFill>
                <a:latin typeface="Times New Roman"/>
                <a:ea typeface="Times New Roman"/>
                <a:cs typeface="Times New Roman"/>
                <a:sym typeface="Times New Roman"/>
              </a:defRPr>
            </a:pPr>
            <a:r>
              <a:t>performs both functions</a:t>
            </a:r>
          </a:p>
        </p:txBody>
      </p:sp>
      <p:sp>
        <p:nvSpPr>
          <p:cNvPr id="281" name="Daffodil gene"/>
          <p:cNvSpPr txBox="1"/>
          <p:nvPr/>
        </p:nvSpPr>
        <p:spPr>
          <a:xfrm>
            <a:off x="8058247" y="5070290"/>
            <a:ext cx="1261131" cy="3114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600">
                <a:solidFill>
                  <a:srgbClr val="FF0000"/>
                </a:solidFill>
                <a:latin typeface="Times New Roman"/>
                <a:ea typeface="Times New Roman"/>
                <a:cs typeface="Times New Roman"/>
                <a:sym typeface="Times New Roman"/>
              </a:defRPr>
            </a:lvl1pPr>
          </a:lstStyle>
          <a:p>
            <a:pPr/>
            <a:r>
              <a:t>Daffodil gene</a:t>
            </a:r>
          </a:p>
        </p:txBody>
      </p:sp>
      <p:grpSp>
        <p:nvGrpSpPr>
          <p:cNvPr id="285" name="Group"/>
          <p:cNvGrpSpPr/>
          <p:nvPr/>
        </p:nvGrpSpPr>
        <p:grpSpPr>
          <a:xfrm>
            <a:off x="7114806" y="2580154"/>
            <a:ext cx="384111" cy="2911476"/>
            <a:chOff x="0" y="0"/>
            <a:chExt cx="384110" cy="2911475"/>
          </a:xfrm>
        </p:grpSpPr>
        <p:sp>
          <p:nvSpPr>
            <p:cNvPr id="282" name="Line"/>
            <p:cNvSpPr/>
            <p:nvPr/>
          </p:nvSpPr>
          <p:spPr>
            <a:xfrm flipH="1">
              <a:off x="-1" y="0"/>
              <a:ext cx="2" cy="2911475"/>
            </a:xfrm>
            <a:prstGeom prst="line">
              <a:avLst/>
            </a:prstGeom>
            <a:noFill/>
            <a:ln w="22225" cap="flat">
              <a:solidFill>
                <a:srgbClr val="000000"/>
              </a:solidFill>
              <a:prstDash val="solid"/>
              <a:miter lim="800000"/>
            </a:ln>
            <a:effectLst/>
          </p:spPr>
          <p:txBody>
            <a:bodyPr wrap="square" lIns="45719" tIns="45719" rIns="45719" bIns="45719" numCol="1" anchor="t">
              <a:noAutofit/>
            </a:bodyPr>
            <a:lstStyle/>
            <a:p>
              <a:pPr/>
            </a:p>
          </p:txBody>
        </p:sp>
        <p:sp>
          <p:nvSpPr>
            <p:cNvPr id="283" name="Line"/>
            <p:cNvSpPr/>
            <p:nvPr/>
          </p:nvSpPr>
          <p:spPr>
            <a:xfrm>
              <a:off x="-1" y="2911475"/>
              <a:ext cx="384111" cy="0"/>
            </a:xfrm>
            <a:prstGeom prst="line">
              <a:avLst/>
            </a:prstGeom>
            <a:noFill/>
            <a:ln w="22225" cap="flat">
              <a:solidFill>
                <a:srgbClr val="000000"/>
              </a:solidFill>
              <a:prstDash val="solid"/>
              <a:miter lim="800000"/>
            </a:ln>
            <a:effectLst/>
          </p:spPr>
          <p:txBody>
            <a:bodyPr wrap="square" lIns="45719" tIns="45719" rIns="45719" bIns="45719" numCol="1" anchor="t">
              <a:noAutofit/>
            </a:bodyPr>
            <a:lstStyle/>
            <a:p>
              <a:pPr/>
            </a:p>
          </p:txBody>
        </p:sp>
        <p:sp>
          <p:nvSpPr>
            <p:cNvPr id="284" name="Line"/>
            <p:cNvSpPr/>
            <p:nvPr/>
          </p:nvSpPr>
          <p:spPr>
            <a:xfrm>
              <a:off x="-1" y="-1"/>
              <a:ext cx="384111" cy="1"/>
            </a:xfrm>
            <a:prstGeom prst="line">
              <a:avLst/>
            </a:prstGeom>
            <a:noFill/>
            <a:ln w="22225" cap="flat">
              <a:solidFill>
                <a:srgbClr val="000000"/>
              </a:solidFill>
              <a:prstDash val="solid"/>
              <a:miter lim="800000"/>
            </a:ln>
            <a:effectLst/>
          </p:spPr>
          <p:txBody>
            <a:bodyPr wrap="square" lIns="45719" tIns="45719" rIns="45719" bIns="45719" numCol="1" anchor="t">
              <a:noAutofit/>
            </a:bodyPr>
            <a:lstStyle/>
            <a:p>
              <a:pPr/>
            </a:p>
          </p:txBody>
        </p:sp>
      </p:grpSp>
      <p:sp>
        <p:nvSpPr>
          <p:cNvPr id="286" name="β-Carotene Pathway Problem in Plants"/>
          <p:cNvSpPr txBox="1"/>
          <p:nvPr/>
        </p:nvSpPr>
        <p:spPr>
          <a:xfrm>
            <a:off x="2117444" y="118503"/>
            <a:ext cx="7745970" cy="58852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200">
                <a:latin typeface="Bookman Old Style"/>
                <a:ea typeface="Bookman Old Style"/>
                <a:cs typeface="Bookman Old Style"/>
                <a:sym typeface="Bookman Old Style"/>
              </a:defRPr>
            </a:pPr>
            <a:r>
              <a:rPr>
                <a:latin typeface="Symbol"/>
                <a:ea typeface="Symbol"/>
                <a:cs typeface="Symbol"/>
                <a:sym typeface="Symbol"/>
              </a:rPr>
              <a:t>b</a:t>
            </a:r>
            <a:r>
              <a:t>-Carotene Pathway Problem in Plants</a:t>
            </a:r>
          </a:p>
        </p:txBody>
      </p:sp>
      <p:grpSp>
        <p:nvGrpSpPr>
          <p:cNvPr id="301" name="Group"/>
          <p:cNvGrpSpPr/>
          <p:nvPr/>
        </p:nvGrpSpPr>
        <p:grpSpPr>
          <a:xfrm>
            <a:off x="2045990" y="1076139"/>
            <a:ext cx="3845253" cy="5089537"/>
            <a:chOff x="0" y="0"/>
            <a:chExt cx="3845252" cy="5089534"/>
          </a:xfrm>
        </p:grpSpPr>
        <p:sp>
          <p:nvSpPr>
            <p:cNvPr id="287" name="IPP"/>
            <p:cNvSpPr txBox="1"/>
            <p:nvPr/>
          </p:nvSpPr>
          <p:spPr>
            <a:xfrm>
              <a:off x="1273175" y="0"/>
              <a:ext cx="513294" cy="3727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000">
                  <a:latin typeface="Times New Roman"/>
                  <a:ea typeface="Times New Roman"/>
                  <a:cs typeface="Times New Roman"/>
                  <a:sym typeface="Times New Roman"/>
                </a:defRPr>
              </a:lvl1pPr>
            </a:lstStyle>
            <a:p>
              <a:pPr/>
              <a:r>
                <a:t>IPP</a:t>
              </a:r>
            </a:p>
          </p:txBody>
        </p:sp>
        <p:sp>
          <p:nvSpPr>
            <p:cNvPr id="288" name="Geranylgeranyl diphosphate"/>
            <p:cNvSpPr txBox="1"/>
            <p:nvPr/>
          </p:nvSpPr>
          <p:spPr>
            <a:xfrm>
              <a:off x="0" y="838200"/>
              <a:ext cx="3201874" cy="3727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000">
                  <a:latin typeface="Times New Roman"/>
                  <a:ea typeface="Times New Roman"/>
                  <a:cs typeface="Times New Roman"/>
                  <a:sym typeface="Times New Roman"/>
                </a:defRPr>
              </a:lvl1pPr>
            </a:lstStyle>
            <a:p>
              <a:pPr/>
              <a:r>
                <a:t>Geranylgeranyl diphosphate</a:t>
              </a:r>
            </a:p>
          </p:txBody>
        </p:sp>
        <p:sp>
          <p:nvSpPr>
            <p:cNvPr id="289" name="Phytoene"/>
            <p:cNvSpPr txBox="1"/>
            <p:nvPr/>
          </p:nvSpPr>
          <p:spPr>
            <a:xfrm>
              <a:off x="976312" y="1981200"/>
              <a:ext cx="1105879" cy="3727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000">
                  <a:latin typeface="Times New Roman"/>
                  <a:ea typeface="Times New Roman"/>
                  <a:cs typeface="Times New Roman"/>
                  <a:sym typeface="Times New Roman"/>
                </a:defRPr>
              </a:lvl1pPr>
            </a:lstStyle>
            <a:p>
              <a:pPr/>
              <a:r>
                <a:t>Phytoene</a:t>
              </a:r>
            </a:p>
          </p:txBody>
        </p:sp>
        <p:sp>
          <p:nvSpPr>
            <p:cNvPr id="290" name="Lycopene"/>
            <p:cNvSpPr txBox="1"/>
            <p:nvPr/>
          </p:nvSpPr>
          <p:spPr>
            <a:xfrm>
              <a:off x="955675" y="3489325"/>
              <a:ext cx="1134279" cy="3727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000">
                  <a:latin typeface="Times New Roman"/>
                  <a:ea typeface="Times New Roman"/>
                  <a:cs typeface="Times New Roman"/>
                  <a:sym typeface="Times New Roman"/>
                </a:defRPr>
              </a:lvl1pPr>
            </a:lstStyle>
            <a:p>
              <a:pPr/>
              <a:r>
                <a:t>Lycopene</a:t>
              </a:r>
            </a:p>
          </p:txBody>
        </p:sp>
        <p:sp>
          <p:nvSpPr>
            <p:cNvPr id="291" name="β -carotene…"/>
            <p:cNvSpPr txBox="1"/>
            <p:nvPr/>
          </p:nvSpPr>
          <p:spPr>
            <a:xfrm>
              <a:off x="342163" y="4403725"/>
              <a:ext cx="2455750" cy="6858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lgn="ctr">
                <a:defRPr b="1" sz="2000">
                  <a:latin typeface="Times New Roman"/>
                  <a:ea typeface="Times New Roman"/>
                  <a:cs typeface="Times New Roman"/>
                  <a:sym typeface="Times New Roman"/>
                </a:defRPr>
              </a:pPr>
              <a:r>
                <a:rPr b="0">
                  <a:latin typeface="Symbol"/>
                  <a:ea typeface="Symbol"/>
                  <a:cs typeface="Symbol"/>
                  <a:sym typeface="Symbol"/>
                </a:rPr>
                <a:t>b</a:t>
              </a:r>
              <a:r>
                <a:t> -carotene</a:t>
              </a:r>
              <a:endParaRPr>
                <a:latin typeface="Tahoma"/>
                <a:ea typeface="Tahoma"/>
                <a:cs typeface="Tahoma"/>
                <a:sym typeface="Tahoma"/>
              </a:endParaRPr>
            </a:p>
            <a:p>
              <a:pPr algn="ctr">
                <a:defRPr b="1" sz="2000">
                  <a:latin typeface="Times New Roman"/>
                  <a:ea typeface="Times New Roman"/>
                  <a:cs typeface="Times New Roman"/>
                  <a:sym typeface="Times New Roman"/>
                </a:defRPr>
              </a:pPr>
              <a:r>
                <a:t>(vitamin A precursor)</a:t>
              </a:r>
            </a:p>
          </p:txBody>
        </p:sp>
        <p:sp>
          <p:nvSpPr>
            <p:cNvPr id="292" name="Phytoene synthase"/>
            <p:cNvSpPr txBox="1"/>
            <p:nvPr/>
          </p:nvSpPr>
          <p:spPr>
            <a:xfrm>
              <a:off x="1793201" y="1447800"/>
              <a:ext cx="1701562" cy="311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b="1" sz="1600">
                  <a:latin typeface="Times New Roman"/>
                  <a:ea typeface="Times New Roman"/>
                  <a:cs typeface="Times New Roman"/>
                  <a:sym typeface="Times New Roman"/>
                </a:defRPr>
              </a:lvl1pPr>
            </a:lstStyle>
            <a:p>
              <a:pPr/>
              <a:r>
                <a:t>Phytoene synthase</a:t>
              </a:r>
            </a:p>
          </p:txBody>
        </p:sp>
        <p:sp>
          <p:nvSpPr>
            <p:cNvPr id="293" name="Phytoene desaturase"/>
            <p:cNvSpPr txBox="1"/>
            <p:nvPr/>
          </p:nvSpPr>
          <p:spPr>
            <a:xfrm>
              <a:off x="1793498" y="2438400"/>
              <a:ext cx="1881943" cy="311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b="1" sz="1600">
                  <a:latin typeface="Times New Roman"/>
                  <a:ea typeface="Times New Roman"/>
                  <a:cs typeface="Times New Roman"/>
                  <a:sym typeface="Times New Roman"/>
                </a:defRPr>
              </a:lvl1pPr>
            </a:lstStyle>
            <a:p>
              <a:pPr/>
              <a:r>
                <a:t>Phytoene desaturase</a:t>
              </a:r>
            </a:p>
          </p:txBody>
        </p:sp>
        <p:sp>
          <p:nvSpPr>
            <p:cNvPr id="294" name="Lycopene-beta-cyclase"/>
            <p:cNvSpPr txBox="1"/>
            <p:nvPr/>
          </p:nvSpPr>
          <p:spPr>
            <a:xfrm>
              <a:off x="1799898" y="3930650"/>
              <a:ext cx="2045355" cy="311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b="1" sz="1600">
                  <a:latin typeface="Times New Roman"/>
                  <a:ea typeface="Times New Roman"/>
                  <a:cs typeface="Times New Roman"/>
                  <a:sym typeface="Times New Roman"/>
                </a:defRPr>
              </a:lvl1pPr>
            </a:lstStyle>
            <a:p>
              <a:pPr/>
              <a:r>
                <a:t>Lycopene-beta-cyclase</a:t>
              </a:r>
            </a:p>
          </p:txBody>
        </p:sp>
        <p:sp>
          <p:nvSpPr>
            <p:cNvPr id="295" name="Line"/>
            <p:cNvSpPr/>
            <p:nvPr/>
          </p:nvSpPr>
          <p:spPr>
            <a:xfrm>
              <a:off x="1600200" y="2514600"/>
              <a:ext cx="1" cy="381000"/>
            </a:xfrm>
            <a:prstGeom prst="line">
              <a:avLst/>
            </a:prstGeom>
            <a:noFill/>
            <a:ln w="28575" cap="flat">
              <a:solidFill>
                <a:srgbClr val="000000"/>
              </a:solidFill>
              <a:prstDash val="solid"/>
              <a:miter lim="800000"/>
              <a:tailEnd type="triangle" w="med" len="med"/>
            </a:ln>
            <a:effectLst/>
          </p:spPr>
          <p:txBody>
            <a:bodyPr wrap="square" lIns="45719" tIns="45719" rIns="45719" bIns="45719" numCol="1" anchor="t">
              <a:noAutofit/>
            </a:bodyPr>
            <a:lstStyle/>
            <a:p>
              <a:pPr/>
            </a:p>
          </p:txBody>
        </p:sp>
        <p:sp>
          <p:nvSpPr>
            <p:cNvPr id="296" name="Line"/>
            <p:cNvSpPr/>
            <p:nvPr/>
          </p:nvSpPr>
          <p:spPr>
            <a:xfrm>
              <a:off x="1600200" y="3124200"/>
              <a:ext cx="1" cy="381000"/>
            </a:xfrm>
            <a:prstGeom prst="line">
              <a:avLst/>
            </a:prstGeom>
            <a:noFill/>
            <a:ln w="28575" cap="flat">
              <a:solidFill>
                <a:srgbClr val="000000"/>
              </a:solidFill>
              <a:prstDash val="solid"/>
              <a:miter lim="800000"/>
              <a:tailEnd type="triangle" w="med" len="med"/>
            </a:ln>
            <a:effectLst/>
          </p:spPr>
          <p:txBody>
            <a:bodyPr wrap="square" lIns="45719" tIns="45719" rIns="45719" bIns="45719" numCol="1" anchor="t">
              <a:noAutofit/>
            </a:bodyPr>
            <a:lstStyle/>
            <a:p>
              <a:pPr/>
            </a:p>
          </p:txBody>
        </p:sp>
        <p:sp>
          <p:nvSpPr>
            <p:cNvPr id="297" name="ξ-carotene desaturase"/>
            <p:cNvSpPr txBox="1"/>
            <p:nvPr/>
          </p:nvSpPr>
          <p:spPr>
            <a:xfrm>
              <a:off x="1752600" y="3013075"/>
              <a:ext cx="2055972" cy="4213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defRPr b="1" sz="1600">
                  <a:latin typeface="Times New Roman"/>
                  <a:ea typeface="Times New Roman"/>
                  <a:cs typeface="Times New Roman"/>
                  <a:sym typeface="Times New Roman"/>
                </a:defRPr>
              </a:pPr>
              <a:r>
                <a:t>ξ-carotene desaturase</a:t>
              </a:r>
              <a:r>
                <a:rPr sz="2400"/>
                <a:t> </a:t>
              </a:r>
            </a:p>
          </p:txBody>
        </p:sp>
        <p:sp>
          <p:nvSpPr>
            <p:cNvPr id="298" name="Line"/>
            <p:cNvSpPr/>
            <p:nvPr/>
          </p:nvSpPr>
          <p:spPr>
            <a:xfrm flipH="1">
              <a:off x="1600200" y="3962400"/>
              <a:ext cx="1" cy="533400"/>
            </a:xfrm>
            <a:prstGeom prst="line">
              <a:avLst/>
            </a:prstGeom>
            <a:noFill/>
            <a:ln w="28575" cap="flat">
              <a:solidFill>
                <a:srgbClr val="000000"/>
              </a:solidFill>
              <a:prstDash val="solid"/>
              <a:miter lim="800000"/>
              <a:tailEnd type="triangle" w="med" len="med"/>
            </a:ln>
            <a:effectLst/>
          </p:spPr>
          <p:txBody>
            <a:bodyPr wrap="square" lIns="45719" tIns="45719" rIns="45719" bIns="45719" numCol="1" anchor="t">
              <a:noAutofit/>
            </a:bodyPr>
            <a:lstStyle/>
            <a:p>
              <a:pPr/>
            </a:p>
          </p:txBody>
        </p:sp>
        <p:sp>
          <p:nvSpPr>
            <p:cNvPr id="299" name="Line"/>
            <p:cNvSpPr/>
            <p:nvPr/>
          </p:nvSpPr>
          <p:spPr>
            <a:xfrm flipH="1">
              <a:off x="1600200" y="1371600"/>
              <a:ext cx="1" cy="609600"/>
            </a:xfrm>
            <a:prstGeom prst="line">
              <a:avLst/>
            </a:prstGeom>
            <a:noFill/>
            <a:ln w="28575" cap="flat">
              <a:solidFill>
                <a:srgbClr val="000000"/>
              </a:solidFill>
              <a:prstDash val="solid"/>
              <a:miter lim="800000"/>
              <a:tailEnd type="triangle" w="med" len="med"/>
            </a:ln>
            <a:effectLst/>
          </p:spPr>
          <p:txBody>
            <a:bodyPr wrap="square" lIns="45719" tIns="45719" rIns="45719" bIns="45719" numCol="1" anchor="t">
              <a:noAutofit/>
            </a:bodyPr>
            <a:lstStyle/>
            <a:p>
              <a:pPr/>
            </a:p>
          </p:txBody>
        </p:sp>
        <p:sp>
          <p:nvSpPr>
            <p:cNvPr id="300" name="Line"/>
            <p:cNvSpPr/>
            <p:nvPr/>
          </p:nvSpPr>
          <p:spPr>
            <a:xfrm flipH="1">
              <a:off x="1600200" y="381000"/>
              <a:ext cx="1" cy="533400"/>
            </a:xfrm>
            <a:prstGeom prst="line">
              <a:avLst/>
            </a:prstGeom>
            <a:noFill/>
            <a:ln w="28575" cap="flat">
              <a:solidFill>
                <a:srgbClr val="000000"/>
              </a:solidFill>
              <a:prstDash val="solid"/>
              <a:miter lim="800000"/>
              <a:tailEnd type="triangle" w="med" len="med"/>
            </a:ln>
            <a:effectLst/>
          </p:spPr>
          <p:txBody>
            <a:bodyPr wrap="square" lIns="45719" tIns="45719" rIns="45719" bIns="45719" numCol="1" anchor="t">
              <a:noAutofit/>
            </a:bodyPr>
            <a:lstStyle/>
            <a:p>
              <a:pPr/>
            </a:p>
          </p:txBody>
        </p:sp>
      </p:grpSp>
      <p:grpSp>
        <p:nvGrpSpPr>
          <p:cNvPr id="307" name="Group"/>
          <p:cNvGrpSpPr/>
          <p:nvPr/>
        </p:nvGrpSpPr>
        <p:grpSpPr>
          <a:xfrm>
            <a:off x="46123" y="2651313"/>
            <a:ext cx="3067925" cy="2667002"/>
            <a:chOff x="0" y="0"/>
            <a:chExt cx="3067923" cy="2667000"/>
          </a:xfrm>
        </p:grpSpPr>
        <p:sp>
          <p:nvSpPr>
            <p:cNvPr id="302" name="Rice lacks…"/>
            <p:cNvSpPr txBox="1"/>
            <p:nvPr/>
          </p:nvSpPr>
          <p:spPr>
            <a:xfrm>
              <a:off x="-1" y="717550"/>
              <a:ext cx="1873410" cy="7642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lgn="ctr">
                <a:defRPr b="1" i="1" sz="2400">
                  <a:solidFill>
                    <a:srgbClr val="FF0000"/>
                  </a:solidFill>
                  <a:latin typeface="Times New Roman"/>
                  <a:ea typeface="Times New Roman"/>
                  <a:cs typeface="Times New Roman"/>
                  <a:sym typeface="Times New Roman"/>
                </a:defRPr>
              </a:pPr>
              <a:r>
                <a:t>Rice lacks</a:t>
              </a:r>
              <a:endParaRPr b="0" i="0">
                <a:latin typeface="Tahoma"/>
                <a:ea typeface="Tahoma"/>
                <a:cs typeface="Tahoma"/>
                <a:sym typeface="Tahoma"/>
              </a:endParaRPr>
            </a:p>
            <a:p>
              <a:pPr algn="ctr">
                <a:defRPr b="1" i="1" sz="2400">
                  <a:solidFill>
                    <a:srgbClr val="FF0000"/>
                  </a:solidFill>
                  <a:latin typeface="Times New Roman"/>
                  <a:ea typeface="Times New Roman"/>
                  <a:cs typeface="Times New Roman"/>
                  <a:sym typeface="Times New Roman"/>
                </a:defRPr>
              </a:pPr>
              <a:r>
                <a:t>these enzymes</a:t>
              </a:r>
            </a:p>
          </p:txBody>
        </p:sp>
        <p:sp>
          <p:nvSpPr>
            <p:cNvPr id="303" name="Line"/>
            <p:cNvSpPr/>
            <p:nvPr/>
          </p:nvSpPr>
          <p:spPr>
            <a:xfrm flipV="1">
              <a:off x="2077323" y="-1"/>
              <a:ext cx="990601" cy="533402"/>
            </a:xfrm>
            <a:prstGeom prst="line">
              <a:avLst/>
            </a:prstGeom>
            <a:noFill/>
            <a:ln w="25400" cap="flat">
              <a:solidFill>
                <a:srgbClr val="FF0000"/>
              </a:solidFill>
              <a:prstDash val="solid"/>
              <a:miter lim="800000"/>
              <a:tailEnd type="triangle" w="med" len="med"/>
            </a:ln>
            <a:effectLst/>
          </p:spPr>
          <p:txBody>
            <a:bodyPr wrap="square" lIns="45719" tIns="45719" rIns="45719" bIns="45719" numCol="1" anchor="t">
              <a:noAutofit/>
            </a:bodyPr>
            <a:lstStyle/>
            <a:p>
              <a:pPr/>
            </a:p>
          </p:txBody>
        </p:sp>
        <p:sp>
          <p:nvSpPr>
            <p:cNvPr id="304" name="Line"/>
            <p:cNvSpPr/>
            <p:nvPr/>
          </p:nvSpPr>
          <p:spPr>
            <a:xfrm>
              <a:off x="2077323" y="2057399"/>
              <a:ext cx="990601" cy="609602"/>
            </a:xfrm>
            <a:prstGeom prst="line">
              <a:avLst/>
            </a:prstGeom>
            <a:noFill/>
            <a:ln w="25400" cap="flat">
              <a:solidFill>
                <a:srgbClr val="FF0000"/>
              </a:solidFill>
              <a:prstDash val="solid"/>
              <a:miter lim="800000"/>
              <a:tailEnd type="triangle" w="med" len="med"/>
            </a:ln>
            <a:effectLst/>
          </p:spPr>
          <p:txBody>
            <a:bodyPr wrap="square" lIns="45719" tIns="45719" rIns="45719" bIns="45719" numCol="1" anchor="t">
              <a:noAutofit/>
            </a:bodyPr>
            <a:lstStyle/>
            <a:p>
              <a:pPr/>
            </a:p>
          </p:txBody>
        </p:sp>
        <p:sp>
          <p:nvSpPr>
            <p:cNvPr id="305" name="Line"/>
            <p:cNvSpPr/>
            <p:nvPr/>
          </p:nvSpPr>
          <p:spPr>
            <a:xfrm>
              <a:off x="2077323" y="990600"/>
              <a:ext cx="990601" cy="0"/>
            </a:xfrm>
            <a:prstGeom prst="line">
              <a:avLst/>
            </a:prstGeom>
            <a:noFill/>
            <a:ln w="25400" cap="flat">
              <a:solidFill>
                <a:srgbClr val="FF0000"/>
              </a:solidFill>
              <a:prstDash val="solid"/>
              <a:miter lim="800000"/>
              <a:tailEnd type="triangle" w="med" len="med"/>
            </a:ln>
            <a:effectLst/>
          </p:spPr>
          <p:txBody>
            <a:bodyPr wrap="square" lIns="45719" tIns="45719" rIns="45719" bIns="45719" numCol="1" anchor="t">
              <a:noAutofit/>
            </a:bodyPr>
            <a:lstStyle/>
            <a:p>
              <a:pPr/>
            </a:p>
          </p:txBody>
        </p:sp>
        <p:sp>
          <p:nvSpPr>
            <p:cNvPr id="306" name="Line"/>
            <p:cNvSpPr/>
            <p:nvPr/>
          </p:nvSpPr>
          <p:spPr>
            <a:xfrm>
              <a:off x="2077323" y="1524000"/>
              <a:ext cx="990601" cy="0"/>
            </a:xfrm>
            <a:prstGeom prst="line">
              <a:avLst/>
            </a:prstGeom>
            <a:noFill/>
            <a:ln w="25400" cap="flat">
              <a:solidFill>
                <a:srgbClr val="FF0000"/>
              </a:solidFill>
              <a:prstDash val="solid"/>
              <a:miter lim="800000"/>
              <a:tailEnd type="triangle" w="med" len="med"/>
            </a:ln>
            <a:effectLst/>
          </p:spPr>
          <p:txBody>
            <a:bodyPr wrap="square" lIns="45719" tIns="45719" rIns="45719" bIns="45719" numCol="1" anchor="t">
              <a:noAutofit/>
            </a:bodyPr>
            <a:lstStyle/>
            <a:p>
              <a:pPr/>
            </a:p>
          </p:txBody>
        </p:sp>
      </p:grpSp>
      <p:sp>
        <p:nvSpPr>
          <p:cNvPr id="308" name="Complete Vitamin A Pathway"/>
          <p:cNvSpPr txBox="1"/>
          <p:nvPr/>
        </p:nvSpPr>
        <p:spPr>
          <a:xfrm rot="16200000">
            <a:off x="5157201" y="3604128"/>
            <a:ext cx="3671044" cy="688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defRPr b="1" sz="2000">
                <a:latin typeface="Times New Roman"/>
                <a:ea typeface="Times New Roman"/>
                <a:cs typeface="Times New Roman"/>
                <a:sym typeface="Times New Roman"/>
              </a:defRPr>
            </a:lvl1pPr>
          </a:lstStyle>
          <a:p>
            <a:pPr/>
            <a:r>
              <a:t>Complete Vitamin A Pathway</a:t>
            </a:r>
            <a:endParaRPr>
              <a:latin typeface="Tahoma"/>
              <a:ea typeface="Tahoma"/>
              <a:cs typeface="Tahoma"/>
              <a:sym typeface="Tahoma"/>
            </a:endParaR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307"/>
                                        </p:tgtEl>
                                        <p:attrNameLst>
                                          <p:attrName>style.visibility</p:attrName>
                                        </p:attrNameLst>
                                      </p:cBhvr>
                                      <p:to>
                                        <p:strVal val="visible"/>
                                      </p:to>
                                    </p:set>
                                    <p:anim calcmode="lin" valueType="num">
                                      <p:cBhvr>
                                        <p:cTn id="7" dur="500" fill="hold"/>
                                        <p:tgtEl>
                                          <p:spTgt spid="307"/>
                                        </p:tgtEl>
                                        <p:attrNameLst>
                                          <p:attrName>ppt_x</p:attrName>
                                        </p:attrNameLst>
                                      </p:cBhvr>
                                      <p:tavLst>
                                        <p:tav tm="0">
                                          <p:val>
                                            <p:strVal val="#ppt_x"/>
                                          </p:val>
                                        </p:tav>
                                        <p:tav tm="100000">
                                          <p:val>
                                            <p:strVal val="#ppt_x"/>
                                          </p:val>
                                        </p:tav>
                                      </p:tavLst>
                                    </p:anim>
                                    <p:anim calcmode="lin" valueType="num">
                                      <p:cBhvr>
                                        <p:cTn id="8" dur="500" fill="hold"/>
                                        <p:tgtEl>
                                          <p:spTgt spid="30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el" backwards="0">
                                    <p:tmAbs val="0"/>
                                  </p:iterate>
                                  <p:childTnLst>
                                    <p:set>
                                      <p:cBhvr>
                                        <p:cTn id="12" fill="hold"/>
                                        <p:tgtEl>
                                          <p:spTgt spid="278"/>
                                        </p:tgtEl>
                                        <p:attrNameLst>
                                          <p:attrName>style.visibility</p:attrName>
                                        </p:attrNameLst>
                                      </p:cBhvr>
                                      <p:to>
                                        <p:strVal val="visible"/>
                                      </p:to>
                                    </p:set>
                                    <p:anim calcmode="lin" valueType="num">
                                      <p:cBhvr>
                                        <p:cTn id="13" dur="500" fill="hold"/>
                                        <p:tgtEl>
                                          <p:spTgt spid="278"/>
                                        </p:tgtEl>
                                        <p:attrNameLst>
                                          <p:attrName>ppt_x</p:attrName>
                                        </p:attrNameLst>
                                      </p:cBhvr>
                                      <p:tavLst>
                                        <p:tav tm="0">
                                          <p:val>
                                            <p:strVal val="#ppt_x"/>
                                          </p:val>
                                        </p:tav>
                                        <p:tav tm="100000">
                                          <p:val>
                                            <p:strVal val="#ppt_x"/>
                                          </p:val>
                                        </p:tav>
                                      </p:tavLst>
                                    </p:anim>
                                    <p:anim calcmode="lin" valueType="num">
                                      <p:cBhvr>
                                        <p:cTn id="14" dur="500" fill="hold"/>
                                        <p:tgtEl>
                                          <p:spTgt spid="278"/>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Class="entr" nodeType="afterEffect" presetSubtype="4" presetID="2" grpId="3" fill="hold">
                                  <p:stCondLst>
                                    <p:cond delay="250"/>
                                  </p:stCondLst>
                                  <p:iterate type="el" backwards="0">
                                    <p:tmAbs val="0"/>
                                  </p:iterate>
                                  <p:childTnLst>
                                    <p:set>
                                      <p:cBhvr>
                                        <p:cTn id="17" fill="hold"/>
                                        <p:tgtEl>
                                          <p:spTgt spid="279"/>
                                        </p:tgtEl>
                                        <p:attrNameLst>
                                          <p:attrName>style.visibility</p:attrName>
                                        </p:attrNameLst>
                                      </p:cBhvr>
                                      <p:to>
                                        <p:strVal val="visible"/>
                                      </p:to>
                                    </p:set>
                                    <p:anim calcmode="lin" valueType="num">
                                      <p:cBhvr>
                                        <p:cTn id="18" dur="500" fill="hold"/>
                                        <p:tgtEl>
                                          <p:spTgt spid="279"/>
                                        </p:tgtEl>
                                        <p:attrNameLst>
                                          <p:attrName>ppt_x</p:attrName>
                                        </p:attrNameLst>
                                      </p:cBhvr>
                                      <p:tavLst>
                                        <p:tav tm="0">
                                          <p:val>
                                            <p:strVal val="#ppt_x"/>
                                          </p:val>
                                        </p:tav>
                                        <p:tav tm="100000">
                                          <p:val>
                                            <p:strVal val="#ppt_x"/>
                                          </p:val>
                                        </p:tav>
                                      </p:tavLst>
                                    </p:anim>
                                    <p:anim calcmode="lin" valueType="num">
                                      <p:cBhvr>
                                        <p:cTn id="19" dur="500" fill="hold"/>
                                        <p:tgtEl>
                                          <p:spTgt spid="279"/>
                                        </p:tgtEl>
                                        <p:attrNameLst>
                                          <p:attrName>ppt_y</p:attrName>
                                        </p:attrNameLst>
                                      </p:cBhvr>
                                      <p:tavLst>
                                        <p:tav tm="0">
                                          <p:val>
                                            <p:strVal val="1+#ppt_h/2"/>
                                          </p:val>
                                        </p:tav>
                                        <p:tav tm="100000">
                                          <p:val>
                                            <p:strVal val="#ppt_y"/>
                                          </p:val>
                                        </p:tav>
                                      </p:tavLst>
                                    </p:anim>
                                  </p:childTnLst>
                                </p:cTn>
                              </p:par>
                            </p:childTnLst>
                          </p:cTn>
                        </p:par>
                        <p:par>
                          <p:cTn id="20" fill="hold">
                            <p:stCondLst>
                              <p:cond delay="1250"/>
                            </p:stCondLst>
                            <p:childTnLst>
                              <p:par>
                                <p:cTn id="21" presetClass="entr" nodeType="afterEffect" presetSubtype="4" presetID="2" grpId="4" fill="hold">
                                  <p:stCondLst>
                                    <p:cond delay="250"/>
                                  </p:stCondLst>
                                  <p:iterate type="el" backwards="0">
                                    <p:tmAbs val="0"/>
                                  </p:iterate>
                                  <p:childTnLst>
                                    <p:set>
                                      <p:cBhvr>
                                        <p:cTn id="22" fill="hold"/>
                                        <p:tgtEl>
                                          <p:spTgt spid="280"/>
                                        </p:tgtEl>
                                        <p:attrNameLst>
                                          <p:attrName>style.visibility</p:attrName>
                                        </p:attrNameLst>
                                      </p:cBhvr>
                                      <p:to>
                                        <p:strVal val="visible"/>
                                      </p:to>
                                    </p:set>
                                    <p:anim calcmode="lin" valueType="num">
                                      <p:cBhvr>
                                        <p:cTn id="23" dur="500" fill="hold"/>
                                        <p:tgtEl>
                                          <p:spTgt spid="280"/>
                                        </p:tgtEl>
                                        <p:attrNameLst>
                                          <p:attrName>ppt_x</p:attrName>
                                        </p:attrNameLst>
                                      </p:cBhvr>
                                      <p:tavLst>
                                        <p:tav tm="0">
                                          <p:val>
                                            <p:strVal val="#ppt_x"/>
                                          </p:val>
                                        </p:tav>
                                        <p:tav tm="100000">
                                          <p:val>
                                            <p:strVal val="#ppt_x"/>
                                          </p:val>
                                        </p:tav>
                                      </p:tavLst>
                                    </p:anim>
                                    <p:anim calcmode="lin" valueType="num">
                                      <p:cBhvr>
                                        <p:cTn id="24" dur="500" fill="hold"/>
                                        <p:tgtEl>
                                          <p:spTgt spid="280"/>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Class="entr" nodeType="afterEffect" presetSubtype="4" presetID="2" grpId="5" fill="hold">
                                  <p:stCondLst>
                                    <p:cond delay="250"/>
                                  </p:stCondLst>
                                  <p:iterate type="el" backwards="0">
                                    <p:tmAbs val="0"/>
                                  </p:iterate>
                                  <p:childTnLst>
                                    <p:set>
                                      <p:cBhvr>
                                        <p:cTn id="27" fill="hold"/>
                                        <p:tgtEl>
                                          <p:spTgt spid="281"/>
                                        </p:tgtEl>
                                        <p:attrNameLst>
                                          <p:attrName>style.visibility</p:attrName>
                                        </p:attrNameLst>
                                      </p:cBhvr>
                                      <p:to>
                                        <p:strVal val="visible"/>
                                      </p:to>
                                    </p:set>
                                    <p:anim calcmode="lin" valueType="num">
                                      <p:cBhvr>
                                        <p:cTn id="28" dur="500" fill="hold"/>
                                        <p:tgtEl>
                                          <p:spTgt spid="281"/>
                                        </p:tgtEl>
                                        <p:attrNameLst>
                                          <p:attrName>ppt_x</p:attrName>
                                        </p:attrNameLst>
                                      </p:cBhvr>
                                      <p:tavLst>
                                        <p:tav tm="0">
                                          <p:val>
                                            <p:strVal val="#ppt_x"/>
                                          </p:val>
                                        </p:tav>
                                        <p:tav tm="100000">
                                          <p:val>
                                            <p:strVal val="#ppt_x"/>
                                          </p:val>
                                        </p:tav>
                                      </p:tavLst>
                                    </p:anim>
                                    <p:anim calcmode="lin" valueType="num">
                                      <p:cBhvr>
                                        <p:cTn id="29" dur="500" fill="hold"/>
                                        <p:tgtEl>
                                          <p:spTgt spid="281"/>
                                        </p:tgtEl>
                                        <p:attrNameLst>
                                          <p:attrName>ppt_y</p:attrName>
                                        </p:attrNameLst>
                                      </p:cBhvr>
                                      <p:tavLst>
                                        <p:tav tm="0">
                                          <p:val>
                                            <p:strVal val="1+#ppt_h/2"/>
                                          </p:val>
                                        </p:tav>
                                        <p:tav tm="100000">
                                          <p:val>
                                            <p:strVal val="#ppt_y"/>
                                          </p:val>
                                        </p:tav>
                                      </p:tavLst>
                                    </p:anim>
                                  </p:childTnLst>
                                </p:cTn>
                              </p:par>
                            </p:childTnLst>
                          </p:cTn>
                        </p:par>
                        <p:par>
                          <p:cTn id="30" fill="hold">
                            <p:stCondLst>
                              <p:cond delay="2750"/>
                            </p:stCondLst>
                            <p:childTnLst>
                              <p:par>
                                <p:cTn id="31" presetClass="entr" nodeType="afterEffect" presetSubtype="4" presetID="2" grpId="6" fill="hold">
                                  <p:stCondLst>
                                    <p:cond delay="250"/>
                                  </p:stCondLst>
                                  <p:iterate type="el" backwards="0">
                                    <p:tmAbs val="0"/>
                                  </p:iterate>
                                  <p:childTnLst>
                                    <p:set>
                                      <p:cBhvr>
                                        <p:cTn id="32" fill="hold"/>
                                        <p:tgtEl>
                                          <p:spTgt spid="285"/>
                                        </p:tgtEl>
                                        <p:attrNameLst>
                                          <p:attrName>style.visibility</p:attrName>
                                        </p:attrNameLst>
                                      </p:cBhvr>
                                      <p:to>
                                        <p:strVal val="visible"/>
                                      </p:to>
                                    </p:set>
                                    <p:anim calcmode="lin" valueType="num">
                                      <p:cBhvr>
                                        <p:cTn id="33" dur="500" fill="hold"/>
                                        <p:tgtEl>
                                          <p:spTgt spid="285"/>
                                        </p:tgtEl>
                                        <p:attrNameLst>
                                          <p:attrName>ppt_x</p:attrName>
                                        </p:attrNameLst>
                                      </p:cBhvr>
                                      <p:tavLst>
                                        <p:tav tm="0">
                                          <p:val>
                                            <p:strVal val="#ppt_x"/>
                                          </p:val>
                                        </p:tav>
                                        <p:tav tm="100000">
                                          <p:val>
                                            <p:strVal val="#ppt_x"/>
                                          </p:val>
                                        </p:tav>
                                      </p:tavLst>
                                    </p:anim>
                                    <p:anim calcmode="lin" valueType="num">
                                      <p:cBhvr>
                                        <p:cTn id="34" dur="500" fill="hold"/>
                                        <p:tgtEl>
                                          <p:spTgt spid="285"/>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Class="entr" nodeType="afterEffect" presetSubtype="4" presetID="2" grpId="7" fill="hold">
                                  <p:stCondLst>
                                    <p:cond delay="250"/>
                                  </p:stCondLst>
                                  <p:iterate type="el" backwards="0">
                                    <p:tmAbs val="0"/>
                                  </p:iterate>
                                  <p:childTnLst>
                                    <p:set>
                                      <p:cBhvr>
                                        <p:cTn id="37" fill="hold"/>
                                        <p:tgtEl>
                                          <p:spTgt spid="308"/>
                                        </p:tgtEl>
                                        <p:attrNameLst>
                                          <p:attrName>style.visibility</p:attrName>
                                        </p:attrNameLst>
                                      </p:cBhvr>
                                      <p:to>
                                        <p:strVal val="visible"/>
                                      </p:to>
                                    </p:set>
                                    <p:anim calcmode="lin" valueType="num">
                                      <p:cBhvr>
                                        <p:cTn id="38" dur="500" fill="hold"/>
                                        <p:tgtEl>
                                          <p:spTgt spid="308"/>
                                        </p:tgtEl>
                                        <p:attrNameLst>
                                          <p:attrName>ppt_x</p:attrName>
                                        </p:attrNameLst>
                                      </p:cBhvr>
                                      <p:tavLst>
                                        <p:tav tm="0">
                                          <p:val>
                                            <p:strVal val="#ppt_x"/>
                                          </p:val>
                                        </p:tav>
                                        <p:tav tm="100000">
                                          <p:val>
                                            <p:strVal val="#ppt_x"/>
                                          </p:val>
                                        </p:tav>
                                      </p:tavLst>
                                    </p:anim>
                                    <p:anim calcmode="lin" valueType="num">
                                      <p:cBhvr>
                                        <p:cTn id="39" dur="500" fill="hold"/>
                                        <p:tgtEl>
                                          <p:spTgt spid="3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8" grpId="2"/>
      <p:bldP build="whole" bldLvl="1" animBg="1" rev="0" advAuto="0" spid="281" grpId="5"/>
      <p:bldP build="whole" bldLvl="1" animBg="1" rev="0" advAuto="0" spid="308" grpId="7"/>
      <p:bldP build="whole" bldLvl="1" animBg="1" rev="0" advAuto="0" spid="285" grpId="6"/>
      <p:bldP build="whole" bldLvl="1" animBg="1" rev="0" advAuto="0" spid="307" grpId="1"/>
      <p:bldP build="whole" bldLvl="1" animBg="1" rev="0" advAuto="0" spid="280" grpId="4"/>
      <p:bldP build="whole" bldLvl="1" animBg="1" rev="0" advAuto="0" spid="279" grpId="3"/>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0" name="image8.png" descr="image8.png"/>
          <p:cNvPicPr>
            <a:picLocks noChangeAspect="1"/>
          </p:cNvPicPr>
          <p:nvPr/>
        </p:nvPicPr>
        <p:blipFill>
          <a:blip r:embed="rId2">
            <a:extLst/>
          </a:blip>
          <a:stretch>
            <a:fillRect/>
          </a:stretch>
        </p:blipFill>
        <p:spPr>
          <a:xfrm>
            <a:off x="545557" y="765011"/>
            <a:ext cx="3798138" cy="5005250"/>
          </a:xfrm>
          <a:prstGeom prst="rect">
            <a:avLst/>
          </a:prstGeom>
          <a:ln w="12700">
            <a:miter lim="400000"/>
          </a:ln>
        </p:spPr>
      </p:pic>
      <p:pic>
        <p:nvPicPr>
          <p:cNvPr id="311" name="image9.png" descr="image9.png"/>
          <p:cNvPicPr>
            <a:picLocks noChangeAspect="1"/>
          </p:cNvPicPr>
          <p:nvPr/>
        </p:nvPicPr>
        <p:blipFill>
          <a:blip r:embed="rId3">
            <a:extLst/>
          </a:blip>
          <a:srcRect l="31983" t="37684" r="24506" b="31309"/>
          <a:stretch>
            <a:fillRect/>
          </a:stretch>
        </p:blipFill>
        <p:spPr>
          <a:xfrm>
            <a:off x="4760259" y="2842497"/>
            <a:ext cx="5661212" cy="2268192"/>
          </a:xfrm>
          <a:prstGeom prst="rect">
            <a:avLst/>
          </a:prstGeom>
          <a:ln w="12700">
            <a:miter lim="400000"/>
          </a:ln>
        </p:spPr>
      </p:pic>
      <p:sp>
        <p:nvSpPr>
          <p:cNvPr id="312" name="Production of Golden rice 1"/>
          <p:cNvSpPr txBox="1"/>
          <p:nvPr/>
        </p:nvSpPr>
        <p:spPr>
          <a:xfrm>
            <a:off x="2030502" y="57124"/>
            <a:ext cx="10744201" cy="688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4000">
                <a:latin typeface="Bookman Old Style"/>
                <a:ea typeface="Bookman Old Style"/>
                <a:cs typeface="Bookman Old Style"/>
                <a:sym typeface="Bookman Old Style"/>
              </a:defRPr>
            </a:lvl1pPr>
          </a:lstStyle>
          <a:p>
            <a:pPr/>
            <a:r>
              <a:t>Production of Golden rice 1</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4" name="image10.tif" descr="image10.tif"/>
          <p:cNvPicPr>
            <a:picLocks noChangeAspect="1"/>
          </p:cNvPicPr>
          <p:nvPr/>
        </p:nvPicPr>
        <p:blipFill>
          <a:blip r:embed="rId2">
            <a:extLst/>
          </a:blip>
          <a:srcRect l="0" t="0" r="39673" b="0"/>
          <a:stretch>
            <a:fillRect/>
          </a:stretch>
        </p:blipFill>
        <p:spPr>
          <a:xfrm>
            <a:off x="658906" y="1806268"/>
            <a:ext cx="5862917" cy="1013251"/>
          </a:xfrm>
          <a:prstGeom prst="rect">
            <a:avLst/>
          </a:prstGeom>
          <a:ln w="12700">
            <a:miter lim="400000"/>
          </a:ln>
        </p:spPr>
      </p:pic>
      <p:pic>
        <p:nvPicPr>
          <p:cNvPr id="315" name="image11.pdf" descr="image11.pdf"/>
          <p:cNvPicPr>
            <a:picLocks noChangeAspect="1"/>
          </p:cNvPicPr>
          <p:nvPr/>
        </p:nvPicPr>
        <p:blipFill>
          <a:blip r:embed="rId3">
            <a:extLst/>
          </a:blip>
          <a:stretch>
            <a:fillRect/>
          </a:stretch>
        </p:blipFill>
        <p:spPr>
          <a:xfrm>
            <a:off x="6872206" y="1672536"/>
            <a:ext cx="3880201" cy="850407"/>
          </a:xfrm>
          <a:prstGeom prst="rect">
            <a:avLst/>
          </a:prstGeom>
          <a:ln w="12700">
            <a:miter lim="400000"/>
          </a:ln>
        </p:spPr>
      </p:pic>
      <p:sp>
        <p:nvSpPr>
          <p:cNvPr id="316" name="Production of Golden rice 1"/>
          <p:cNvSpPr txBox="1"/>
          <p:nvPr/>
        </p:nvSpPr>
        <p:spPr>
          <a:xfrm>
            <a:off x="2151525" y="251936"/>
            <a:ext cx="10744201" cy="688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4000">
                <a:latin typeface="Bookman Old Style"/>
                <a:ea typeface="Bookman Old Style"/>
                <a:cs typeface="Bookman Old Style"/>
                <a:sym typeface="Bookman Old Style"/>
              </a:defRPr>
            </a:lvl1pPr>
          </a:lstStyle>
          <a:p>
            <a:pPr/>
            <a:r>
              <a:t>Production of Golden rice 1</a:t>
            </a:r>
          </a:p>
        </p:txBody>
      </p:sp>
      <p:pic>
        <p:nvPicPr>
          <p:cNvPr id="317" name="image10.tif" descr="image10.tif"/>
          <p:cNvPicPr>
            <a:picLocks noChangeAspect="1"/>
          </p:cNvPicPr>
          <p:nvPr/>
        </p:nvPicPr>
        <p:blipFill>
          <a:blip r:embed="rId2">
            <a:extLst/>
          </a:blip>
          <a:srcRect l="59866" t="0" r="0" b="0"/>
          <a:stretch>
            <a:fillRect/>
          </a:stretch>
        </p:blipFill>
        <p:spPr>
          <a:xfrm>
            <a:off x="6851867" y="2689052"/>
            <a:ext cx="3900539" cy="1013251"/>
          </a:xfrm>
          <a:prstGeom prst="rect">
            <a:avLst/>
          </a:prstGeom>
          <a:ln w="12700">
            <a:miter lim="400000"/>
          </a:ln>
        </p:spPr>
      </p:pic>
      <p:sp>
        <p:nvSpPr>
          <p:cNvPr id="318" name="Line"/>
          <p:cNvSpPr/>
          <p:nvPr/>
        </p:nvSpPr>
        <p:spPr>
          <a:xfrm rot="5400000">
            <a:off x="3021010" y="1052638"/>
            <a:ext cx="910105" cy="48812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50"/>
                  <a:pt x="10800" y="336"/>
                </a:cubicBezTo>
                <a:lnTo>
                  <a:pt x="10800" y="10464"/>
                </a:lnTo>
                <a:cubicBezTo>
                  <a:pt x="10800" y="10650"/>
                  <a:pt x="15635" y="10800"/>
                  <a:pt x="21600" y="10800"/>
                </a:cubicBezTo>
                <a:cubicBezTo>
                  <a:pt x="15635" y="10800"/>
                  <a:pt x="10800" y="10950"/>
                  <a:pt x="10800" y="11136"/>
                </a:cubicBezTo>
                <a:lnTo>
                  <a:pt x="10800" y="21264"/>
                </a:lnTo>
                <a:cubicBezTo>
                  <a:pt x="10800" y="21450"/>
                  <a:pt x="5965" y="21600"/>
                  <a:pt x="0" y="21600"/>
                </a:cubicBezTo>
              </a:path>
            </a:pathLst>
          </a:custGeom>
          <a:ln w="28575">
            <a:solidFill>
              <a:srgbClr val="000000"/>
            </a:solidFill>
            <a:miter/>
          </a:ln>
        </p:spPr>
        <p:txBody>
          <a:bodyPr lIns="45719" rIns="45719" anchor="ctr"/>
          <a:lstStyle/>
          <a:p>
            <a:pPr algn="ctr"/>
          </a:p>
        </p:txBody>
      </p:sp>
      <p:sp>
        <p:nvSpPr>
          <p:cNvPr id="319" name="Single tranformation"/>
          <p:cNvSpPr txBox="1"/>
          <p:nvPr/>
        </p:nvSpPr>
        <p:spPr>
          <a:xfrm>
            <a:off x="2474254" y="4117549"/>
            <a:ext cx="5580534"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Bookman Old Style"/>
                <a:ea typeface="Bookman Old Style"/>
                <a:cs typeface="Bookman Old Style"/>
                <a:sym typeface="Bookman Old Style"/>
              </a:defRPr>
            </a:lvl1pPr>
          </a:lstStyle>
          <a:p>
            <a:pPr/>
            <a:r>
              <a:t>Single tranformation</a:t>
            </a:r>
          </a:p>
        </p:txBody>
      </p:sp>
      <p:sp>
        <p:nvSpPr>
          <p:cNvPr id="320" name="Line"/>
          <p:cNvSpPr/>
          <p:nvPr/>
        </p:nvSpPr>
        <p:spPr>
          <a:xfrm>
            <a:off x="10766518" y="1527462"/>
            <a:ext cx="336273" cy="2590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05"/>
                  <a:pt x="10800" y="234"/>
                </a:cubicBezTo>
                <a:lnTo>
                  <a:pt x="10800" y="10566"/>
                </a:lnTo>
                <a:cubicBezTo>
                  <a:pt x="10800" y="10695"/>
                  <a:pt x="15635" y="10800"/>
                  <a:pt x="21600" y="10800"/>
                </a:cubicBezTo>
                <a:cubicBezTo>
                  <a:pt x="15635" y="10800"/>
                  <a:pt x="10800" y="10905"/>
                  <a:pt x="10800" y="11034"/>
                </a:cubicBezTo>
                <a:lnTo>
                  <a:pt x="10800" y="21366"/>
                </a:lnTo>
                <a:cubicBezTo>
                  <a:pt x="10800" y="21495"/>
                  <a:pt x="5965" y="21600"/>
                  <a:pt x="0" y="21600"/>
                </a:cubicBezTo>
              </a:path>
            </a:pathLst>
          </a:custGeom>
          <a:ln w="28575">
            <a:solidFill>
              <a:srgbClr val="000000"/>
            </a:solidFill>
            <a:miter/>
          </a:ln>
        </p:spPr>
        <p:txBody>
          <a:bodyPr lIns="45719" rIns="45719" anchor="ctr"/>
          <a:lstStyle/>
          <a:p>
            <a:pPr algn="ctr"/>
          </a:p>
        </p:txBody>
      </p:sp>
      <p:sp>
        <p:nvSpPr>
          <p:cNvPr id="321" name="Co-tranformation"/>
          <p:cNvSpPr txBox="1"/>
          <p:nvPr/>
        </p:nvSpPr>
        <p:spPr>
          <a:xfrm rot="5400000">
            <a:off x="8718231" y="4307811"/>
            <a:ext cx="5580534"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Bookman Old Style"/>
                <a:ea typeface="Bookman Old Style"/>
                <a:cs typeface="Bookman Old Style"/>
                <a:sym typeface="Bookman Old Style"/>
              </a:defRPr>
            </a:lvl1pPr>
          </a:lstStyle>
          <a:p>
            <a:pPr/>
            <a:r>
              <a:t>Co-tranformation</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3" name="image12.tif" descr="image12.tif"/>
          <p:cNvPicPr>
            <a:picLocks noChangeAspect="1"/>
          </p:cNvPicPr>
          <p:nvPr/>
        </p:nvPicPr>
        <p:blipFill>
          <a:blip r:embed="rId2">
            <a:extLst/>
          </a:blip>
          <a:stretch>
            <a:fillRect/>
          </a:stretch>
        </p:blipFill>
        <p:spPr>
          <a:xfrm>
            <a:off x="2357900" y="2019954"/>
            <a:ext cx="4786789" cy="4297267"/>
          </a:xfrm>
          <a:prstGeom prst="rect">
            <a:avLst/>
          </a:prstGeom>
          <a:ln w="12700">
            <a:miter lim="400000"/>
          </a:ln>
        </p:spPr>
      </p:pic>
      <p:sp>
        <p:nvSpPr>
          <p:cNvPr id="324" name="Confirmation of transformation by Northern and Western Blots"/>
          <p:cNvSpPr txBox="1"/>
          <p:nvPr/>
        </p:nvSpPr>
        <p:spPr>
          <a:xfrm>
            <a:off x="-1" y="251936"/>
            <a:ext cx="12895727" cy="1285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4000">
                <a:latin typeface="Bookman Old Style"/>
                <a:ea typeface="Bookman Old Style"/>
                <a:cs typeface="Bookman Old Style"/>
                <a:sym typeface="Bookman Old Style"/>
              </a:defRPr>
            </a:lvl1pPr>
          </a:lstStyle>
          <a:p>
            <a:pPr/>
            <a:r>
              <a:t>Confirmation of transformation by Northern and Western Blots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6" name="image13.tif" descr="image13.tif"/>
          <p:cNvPicPr>
            <a:picLocks noChangeAspect="1"/>
          </p:cNvPicPr>
          <p:nvPr/>
        </p:nvPicPr>
        <p:blipFill>
          <a:blip r:embed="rId2">
            <a:extLst/>
          </a:blip>
          <a:srcRect l="4858" t="0" r="0" b="52651"/>
          <a:stretch>
            <a:fillRect/>
          </a:stretch>
        </p:blipFill>
        <p:spPr>
          <a:xfrm>
            <a:off x="1075763" y="1232645"/>
            <a:ext cx="4235823" cy="5311590"/>
          </a:xfrm>
          <a:prstGeom prst="rect">
            <a:avLst/>
          </a:prstGeom>
          <a:ln w="12700">
            <a:miter lim="400000"/>
          </a:ln>
        </p:spPr>
      </p:pic>
      <p:pic>
        <p:nvPicPr>
          <p:cNvPr id="327" name="image13.tif" descr="image13.tif"/>
          <p:cNvPicPr>
            <a:picLocks noChangeAspect="1"/>
          </p:cNvPicPr>
          <p:nvPr/>
        </p:nvPicPr>
        <p:blipFill>
          <a:blip r:embed="rId2">
            <a:extLst/>
          </a:blip>
          <a:srcRect l="5183" t="46761" r="0" b="3476"/>
          <a:stretch>
            <a:fillRect/>
          </a:stretch>
        </p:blipFill>
        <p:spPr>
          <a:xfrm>
            <a:off x="5540187" y="1358152"/>
            <a:ext cx="4135307" cy="5468470"/>
          </a:xfrm>
          <a:prstGeom prst="rect">
            <a:avLst/>
          </a:prstGeom>
          <a:ln w="12700">
            <a:miter lim="400000"/>
          </a:ln>
        </p:spPr>
      </p:pic>
      <p:pic>
        <p:nvPicPr>
          <p:cNvPr id="328" name="image13.tif" descr="image13.tif"/>
          <p:cNvPicPr>
            <a:picLocks noChangeAspect="1"/>
          </p:cNvPicPr>
          <p:nvPr/>
        </p:nvPicPr>
        <p:blipFill>
          <a:blip r:embed="rId2">
            <a:extLst/>
          </a:blip>
          <a:srcRect l="5182" t="93822" r="0" b="3475"/>
          <a:stretch>
            <a:fillRect/>
          </a:stretch>
        </p:blipFill>
        <p:spPr>
          <a:xfrm>
            <a:off x="847161" y="6557682"/>
            <a:ext cx="4182036" cy="300319"/>
          </a:xfrm>
          <a:prstGeom prst="rect">
            <a:avLst/>
          </a:prstGeom>
          <a:ln w="12700">
            <a:miter lim="400000"/>
          </a:ln>
        </p:spPr>
      </p:pic>
      <p:sp>
        <p:nvSpPr>
          <p:cNvPr id="329" name="HPLC analysis of the carotenoid extracts"/>
          <p:cNvSpPr txBox="1"/>
          <p:nvPr/>
        </p:nvSpPr>
        <p:spPr>
          <a:xfrm>
            <a:off x="1485432" y="158844"/>
            <a:ext cx="8760580" cy="561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200">
                <a:latin typeface="Bookman Old Style"/>
                <a:ea typeface="Bookman Old Style"/>
                <a:cs typeface="Bookman Old Style"/>
                <a:sym typeface="Bookman Old Style"/>
              </a:defRPr>
            </a:lvl1pPr>
          </a:lstStyle>
          <a:p>
            <a:pPr/>
            <a:r>
              <a:t>HPLC analysis of the carotenoid extracts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1" name="image14.png" descr="image14.png"/>
          <p:cNvPicPr>
            <a:picLocks noChangeAspect="1"/>
          </p:cNvPicPr>
          <p:nvPr/>
        </p:nvPicPr>
        <p:blipFill>
          <a:blip r:embed="rId2">
            <a:extLst/>
          </a:blip>
          <a:srcRect l="9349" t="14154" r="7454" b="23346"/>
          <a:stretch>
            <a:fillRect/>
          </a:stretch>
        </p:blipFill>
        <p:spPr>
          <a:xfrm>
            <a:off x="497539" y="1198733"/>
            <a:ext cx="10824884" cy="4572001"/>
          </a:xfrm>
          <a:prstGeom prst="rect">
            <a:avLst/>
          </a:prstGeom>
          <a:ln w="12700">
            <a:miter lim="400000"/>
          </a:ln>
        </p:spPr>
      </p:pic>
      <p:sp>
        <p:nvSpPr>
          <p:cNvPr id="332" name="Golden rice 2"/>
          <p:cNvSpPr txBox="1"/>
          <p:nvPr/>
        </p:nvSpPr>
        <p:spPr>
          <a:xfrm>
            <a:off x="2117444" y="118504"/>
            <a:ext cx="4561507" cy="904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5400">
                <a:latin typeface="Bookman Old Style"/>
                <a:ea typeface="Bookman Old Style"/>
                <a:cs typeface="Bookman Old Style"/>
                <a:sym typeface="Bookman Old Style"/>
              </a:defRPr>
            </a:lvl1pPr>
          </a:lstStyle>
          <a:p>
            <a:pPr/>
            <a:r>
              <a:t>Golden rice 2</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4" name="image15.png" descr="image15.png"/>
          <p:cNvPicPr>
            <a:picLocks noChangeAspect="1"/>
          </p:cNvPicPr>
          <p:nvPr/>
        </p:nvPicPr>
        <p:blipFill>
          <a:blip r:embed="rId2">
            <a:extLst/>
          </a:blip>
          <a:srcRect l="12966" t="36581" r="46512" b="21323"/>
          <a:stretch>
            <a:fillRect/>
          </a:stretch>
        </p:blipFill>
        <p:spPr>
          <a:xfrm>
            <a:off x="571883" y="2232211"/>
            <a:ext cx="5640659" cy="3294531"/>
          </a:xfrm>
          <a:prstGeom prst="rect">
            <a:avLst/>
          </a:prstGeom>
          <a:ln w="12700">
            <a:miter lim="400000"/>
          </a:ln>
        </p:spPr>
      </p:pic>
      <p:sp>
        <p:nvSpPr>
          <p:cNvPr id="335" name="Carotenoid enhancement in rice by introduction of psy orthologues and crtl"/>
          <p:cNvSpPr txBox="1"/>
          <p:nvPr/>
        </p:nvSpPr>
        <p:spPr>
          <a:xfrm>
            <a:off x="268940" y="255494"/>
            <a:ext cx="11443449" cy="115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latin typeface="Bookman Old Style"/>
                <a:ea typeface="Bookman Old Style"/>
                <a:cs typeface="Bookman Old Style"/>
                <a:sym typeface="Bookman Old Style"/>
              </a:defRPr>
            </a:pPr>
            <a:r>
              <a:t>Carotenoid enhancement in rice by introduction of </a:t>
            </a:r>
            <a:r>
              <a:rPr i="1"/>
              <a:t>psy</a:t>
            </a:r>
            <a:r>
              <a:t> orthologues and </a:t>
            </a:r>
            <a:r>
              <a:rPr i="1"/>
              <a:t>crtl</a:t>
            </a:r>
          </a:p>
        </p:txBody>
      </p:sp>
      <p:pic>
        <p:nvPicPr>
          <p:cNvPr id="336" name="image15.png" descr="image15.png"/>
          <p:cNvPicPr>
            <a:picLocks noChangeAspect="1"/>
          </p:cNvPicPr>
          <p:nvPr/>
        </p:nvPicPr>
        <p:blipFill>
          <a:blip r:embed="rId2">
            <a:extLst/>
          </a:blip>
          <a:srcRect l="53293" t="36581" r="9418" b="21323"/>
          <a:stretch>
            <a:fillRect/>
          </a:stretch>
        </p:blipFill>
        <p:spPr>
          <a:xfrm>
            <a:off x="6185646" y="2232211"/>
            <a:ext cx="5190567" cy="329453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334"/>
                                        </p:tgtEl>
                                        <p:attrNameLst>
                                          <p:attrName>style.visibility</p:attrName>
                                        </p:attrNameLst>
                                      </p:cBhvr>
                                      <p:to>
                                        <p:strVal val="visible"/>
                                      </p:to>
                                    </p:set>
                                    <p:anim calcmode="lin" valueType="num">
                                      <p:cBhvr>
                                        <p:cTn id="7" dur="500" fill="hold"/>
                                        <p:tgtEl>
                                          <p:spTgt spid="334"/>
                                        </p:tgtEl>
                                        <p:attrNameLst>
                                          <p:attrName>ppt_x</p:attrName>
                                        </p:attrNameLst>
                                      </p:cBhvr>
                                      <p:tavLst>
                                        <p:tav tm="0">
                                          <p:val>
                                            <p:strVal val="#ppt_x"/>
                                          </p:val>
                                        </p:tav>
                                        <p:tav tm="100000">
                                          <p:val>
                                            <p:strVal val="#ppt_x"/>
                                          </p:val>
                                        </p:tav>
                                      </p:tavLst>
                                    </p:anim>
                                    <p:anim calcmode="lin" valueType="num">
                                      <p:cBhvr>
                                        <p:cTn id="8" dur="500" fill="hold"/>
                                        <p:tgtEl>
                                          <p:spTgt spid="3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el" backwards="0">
                                    <p:tmAbs val="0"/>
                                  </p:iterate>
                                  <p:childTnLst>
                                    <p:set>
                                      <p:cBhvr>
                                        <p:cTn id="12" fill="hold"/>
                                        <p:tgtEl>
                                          <p:spTgt spid="336"/>
                                        </p:tgtEl>
                                        <p:attrNameLst>
                                          <p:attrName>style.visibility</p:attrName>
                                        </p:attrNameLst>
                                      </p:cBhvr>
                                      <p:to>
                                        <p:strVal val="visible"/>
                                      </p:to>
                                    </p:set>
                                    <p:anim calcmode="lin" valueType="num">
                                      <p:cBhvr>
                                        <p:cTn id="13" dur="500" fill="hold"/>
                                        <p:tgtEl>
                                          <p:spTgt spid="336"/>
                                        </p:tgtEl>
                                        <p:attrNameLst>
                                          <p:attrName>ppt_x</p:attrName>
                                        </p:attrNameLst>
                                      </p:cBhvr>
                                      <p:tavLst>
                                        <p:tav tm="0">
                                          <p:val>
                                            <p:strVal val="#ppt_x"/>
                                          </p:val>
                                        </p:tav>
                                        <p:tav tm="100000">
                                          <p:val>
                                            <p:strVal val="#ppt_x"/>
                                          </p:val>
                                        </p:tav>
                                      </p:tavLst>
                                    </p:anim>
                                    <p:anim calcmode="lin" valueType="num">
                                      <p:cBhvr>
                                        <p:cTn id="14" dur="500" fill="hold"/>
                                        <p:tgtEl>
                                          <p:spTgt spid="3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4" grpId="1"/>
      <p:bldP build="whole" bldLvl="1" animBg="1" rev="0" advAuto="0" spid="336" grpId="2"/>
    </p:bld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8" name="image16.png" descr="image16.png"/>
          <p:cNvPicPr>
            <a:picLocks noChangeAspect="1"/>
          </p:cNvPicPr>
          <p:nvPr/>
        </p:nvPicPr>
        <p:blipFill>
          <a:blip r:embed="rId2">
            <a:extLst/>
          </a:blip>
          <a:srcRect l="19787" t="51838" r="46624" b="24815"/>
          <a:stretch>
            <a:fillRect/>
          </a:stretch>
        </p:blipFill>
        <p:spPr>
          <a:xfrm>
            <a:off x="632011" y="4477871"/>
            <a:ext cx="4370295" cy="1707777"/>
          </a:xfrm>
          <a:prstGeom prst="rect">
            <a:avLst/>
          </a:prstGeom>
          <a:ln w="12700">
            <a:miter lim="400000"/>
          </a:ln>
        </p:spPr>
      </p:pic>
      <p:pic>
        <p:nvPicPr>
          <p:cNvPr id="339" name="image17.png" descr="image17.png"/>
          <p:cNvPicPr>
            <a:picLocks noChangeAspect="1"/>
          </p:cNvPicPr>
          <p:nvPr/>
        </p:nvPicPr>
        <p:blipFill>
          <a:blip r:embed="rId3">
            <a:extLst/>
          </a:blip>
          <a:srcRect l="12243" t="40625" r="40112" b="4962"/>
          <a:stretch>
            <a:fillRect/>
          </a:stretch>
        </p:blipFill>
        <p:spPr>
          <a:xfrm>
            <a:off x="5755340" y="2393577"/>
            <a:ext cx="6199095" cy="3980330"/>
          </a:xfrm>
          <a:prstGeom prst="rect">
            <a:avLst/>
          </a:prstGeom>
          <a:ln w="12700">
            <a:miter lim="400000"/>
          </a:ln>
        </p:spPr>
      </p:pic>
      <p:sp>
        <p:nvSpPr>
          <p:cNvPr id="340" name="Carotenoid enhancement in rice by introduction of psy orthologues and crtl"/>
          <p:cNvSpPr txBox="1"/>
          <p:nvPr/>
        </p:nvSpPr>
        <p:spPr>
          <a:xfrm>
            <a:off x="268940" y="255494"/>
            <a:ext cx="11443449" cy="115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latin typeface="Bookman Old Style"/>
                <a:ea typeface="Bookman Old Style"/>
                <a:cs typeface="Bookman Old Style"/>
                <a:sym typeface="Bookman Old Style"/>
              </a:defRPr>
            </a:pPr>
            <a:r>
              <a:t>Carotenoid enhancement in rice by introduction of </a:t>
            </a:r>
            <a:r>
              <a:rPr i="1"/>
              <a:t>psy</a:t>
            </a:r>
            <a:r>
              <a:t> orthologues and </a:t>
            </a:r>
            <a:r>
              <a:rPr i="1"/>
              <a:t>crtl</a:t>
            </a:r>
          </a:p>
        </p:txBody>
      </p:sp>
      <p:pic>
        <p:nvPicPr>
          <p:cNvPr id="341" name="image18.png" descr="image18.png"/>
          <p:cNvPicPr>
            <a:picLocks noChangeAspect="1"/>
          </p:cNvPicPr>
          <p:nvPr/>
        </p:nvPicPr>
        <p:blipFill>
          <a:blip r:embed="rId4">
            <a:extLst/>
          </a:blip>
          <a:srcRect l="13068" t="54044" r="38459" b="32904"/>
          <a:stretch>
            <a:fillRect/>
          </a:stretch>
        </p:blipFill>
        <p:spPr>
          <a:xfrm>
            <a:off x="268940" y="1815353"/>
            <a:ext cx="6306671" cy="954743"/>
          </a:xfrm>
          <a:prstGeom prst="rect">
            <a:avLst/>
          </a:prstGeom>
          <a:ln w="12700">
            <a:miter lim="400000"/>
          </a:ln>
        </p:spPr>
      </p:pic>
      <p:sp>
        <p:nvSpPr>
          <p:cNvPr id="342" name="Rectangle"/>
          <p:cNvSpPr/>
          <p:nvPr/>
        </p:nvSpPr>
        <p:spPr>
          <a:xfrm>
            <a:off x="6548717" y="1788462"/>
            <a:ext cx="968189" cy="3240743"/>
          </a:xfrm>
          <a:prstGeom prst="rect">
            <a:avLst/>
          </a:prstGeom>
          <a:ln w="19050">
            <a:solidFill>
              <a:srgbClr val="FF0000"/>
            </a:solidFill>
            <a:miter/>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339"/>
                                        </p:tgtEl>
                                        <p:attrNameLst>
                                          <p:attrName>style.visibility</p:attrName>
                                        </p:attrNameLst>
                                      </p:cBhvr>
                                      <p:to>
                                        <p:strVal val="visible"/>
                                      </p:to>
                                    </p:set>
                                    <p:anim calcmode="lin" valueType="num">
                                      <p:cBhvr>
                                        <p:cTn id="7" dur="500" fill="hold"/>
                                        <p:tgtEl>
                                          <p:spTgt spid="339"/>
                                        </p:tgtEl>
                                        <p:attrNameLst>
                                          <p:attrName>ppt_x</p:attrName>
                                        </p:attrNameLst>
                                      </p:cBhvr>
                                      <p:tavLst>
                                        <p:tav tm="0">
                                          <p:val>
                                            <p:strVal val="#ppt_x"/>
                                          </p:val>
                                        </p:tav>
                                        <p:tav tm="100000">
                                          <p:val>
                                            <p:strVal val="#ppt_x"/>
                                          </p:val>
                                        </p:tav>
                                      </p:tavLst>
                                    </p:anim>
                                    <p:anim calcmode="lin" valueType="num">
                                      <p:cBhvr>
                                        <p:cTn id="8" dur="500" fill="hold"/>
                                        <p:tgtEl>
                                          <p:spTgt spid="3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el" backwards="0">
                                    <p:tmAbs val="0"/>
                                  </p:iterate>
                                  <p:childTnLst>
                                    <p:set>
                                      <p:cBhvr>
                                        <p:cTn id="12" fill="hold"/>
                                        <p:tgtEl>
                                          <p:spTgt spid="342"/>
                                        </p:tgtEl>
                                        <p:attrNameLst>
                                          <p:attrName>style.visibility</p:attrName>
                                        </p:attrNameLst>
                                      </p:cBhvr>
                                      <p:to>
                                        <p:strVal val="visible"/>
                                      </p:to>
                                    </p:set>
                                    <p:anim calcmode="lin" valueType="num">
                                      <p:cBhvr>
                                        <p:cTn id="13" dur="500" fill="hold"/>
                                        <p:tgtEl>
                                          <p:spTgt spid="342"/>
                                        </p:tgtEl>
                                        <p:attrNameLst>
                                          <p:attrName>ppt_x</p:attrName>
                                        </p:attrNameLst>
                                      </p:cBhvr>
                                      <p:tavLst>
                                        <p:tav tm="0">
                                          <p:val>
                                            <p:strVal val="#ppt_x"/>
                                          </p:val>
                                        </p:tav>
                                        <p:tav tm="100000">
                                          <p:val>
                                            <p:strVal val="#ppt_x"/>
                                          </p:val>
                                        </p:tav>
                                      </p:tavLst>
                                    </p:anim>
                                    <p:anim calcmode="lin" valueType="num">
                                      <p:cBhvr>
                                        <p:cTn id="14" dur="500" fill="hold"/>
                                        <p:tgtEl>
                                          <p:spTgt spid="3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9" grpId="1"/>
      <p:bldP build="whole" bldLvl="1" animBg="1" rev="0" advAuto="0" spid="342" grpId="2"/>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 2013 Pearson Education, Inc."/>
          <p:cNvSpPr txBox="1"/>
          <p:nvPr/>
        </p:nvSpPr>
        <p:spPr>
          <a:xfrm>
            <a:off x="1611312" y="6553200"/>
            <a:ext cx="5399088"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900">
                <a:latin typeface="Arial"/>
                <a:ea typeface="Arial"/>
                <a:cs typeface="Arial"/>
                <a:sym typeface="Arial"/>
              </a:defRPr>
            </a:lvl1pPr>
          </a:lstStyle>
          <a:p>
            <a:pPr/>
            <a:r>
              <a:t>© 2013 Pearson Education, Inc.</a:t>
            </a:r>
          </a:p>
        </p:txBody>
      </p:sp>
      <p:sp>
        <p:nvSpPr>
          <p:cNvPr id="135" name="1.1  What Is Biotechnology and What Does It Mean to You?"/>
          <p:cNvSpPr txBox="1"/>
          <p:nvPr>
            <p:ph type="title" idx="4294967295"/>
          </p:nvPr>
        </p:nvSpPr>
        <p:spPr>
          <a:xfrm>
            <a:off x="291766" y="450239"/>
            <a:ext cx="5636260" cy="1554163"/>
          </a:xfrm>
          <a:prstGeom prst="rect">
            <a:avLst/>
          </a:prstGeom>
        </p:spPr>
        <p:txBody>
          <a:bodyPr anchor="t"/>
          <a:lstStyle/>
          <a:p>
            <a:pPr defTabSz="841247">
              <a:lnSpc>
                <a:spcPct val="100000"/>
              </a:lnSpc>
              <a:spcBef>
                <a:spcPts val="1700"/>
              </a:spcBef>
              <a:defRPr b="1" sz="2944">
                <a:solidFill>
                  <a:srgbClr val="0092C8"/>
                </a:solidFill>
                <a:latin typeface="Arial"/>
                <a:ea typeface="Arial"/>
                <a:cs typeface="Arial"/>
                <a:sym typeface="Arial"/>
              </a:defRPr>
            </a:pPr>
            <a:r>
              <a:t>1.1  What Is Biotechnology and What Does It Mean to You? </a:t>
            </a:r>
            <a:br/>
          </a:p>
        </p:txBody>
      </p:sp>
      <p:pic>
        <p:nvPicPr>
          <p:cNvPr id="136" name="01_03Figure-L" descr="01_03Figure-L"/>
          <p:cNvPicPr>
            <a:picLocks noChangeAspect="1"/>
          </p:cNvPicPr>
          <p:nvPr/>
        </p:nvPicPr>
        <p:blipFill>
          <a:blip r:embed="rId3">
            <a:extLst/>
          </a:blip>
          <a:srcRect l="0" t="0" r="0" b="3033"/>
          <a:stretch>
            <a:fillRect/>
          </a:stretch>
        </p:blipFill>
        <p:spPr>
          <a:xfrm>
            <a:off x="5839329" y="12303"/>
            <a:ext cx="5733841" cy="6833323"/>
          </a:xfrm>
          <a:prstGeom prst="rect">
            <a:avLst/>
          </a:prstGeom>
          <a:ln w="12700">
            <a:miter lim="400000"/>
          </a:ln>
        </p:spPr>
      </p:pic>
      <p:sp>
        <p:nvSpPr>
          <p:cNvPr id="137" name="Based on this tree,  can you become  successful in the  biotech industry  only studying  biology?"/>
          <p:cNvSpPr txBox="1"/>
          <p:nvPr>
            <p:ph type="body" sz="half" idx="4294967295"/>
          </p:nvPr>
        </p:nvSpPr>
        <p:spPr>
          <a:xfrm>
            <a:off x="456720" y="2450813"/>
            <a:ext cx="5171285" cy="4032902"/>
          </a:xfrm>
          <a:prstGeom prst="rect">
            <a:avLst/>
          </a:prstGeom>
        </p:spPr>
        <p:txBody>
          <a:bodyPr/>
          <a:lstStyle/>
          <a:p>
            <a:pPr marL="342900" indent="-342900">
              <a:lnSpc>
                <a:spcPct val="100000"/>
              </a:lnSpc>
              <a:spcBef>
                <a:spcPts val="700"/>
              </a:spcBef>
              <a:buFontTx/>
              <a:defRPr b="1" sz="3200">
                <a:latin typeface="Arial"/>
                <a:ea typeface="Arial"/>
                <a:cs typeface="Arial"/>
                <a:sym typeface="Arial"/>
              </a:defRPr>
            </a:pPr>
            <a:r>
              <a:t>Based on this tree, </a:t>
            </a:r>
            <a:br/>
            <a:r>
              <a:t>can you become </a:t>
            </a:r>
            <a:br/>
            <a:r>
              <a:t>successful in the </a:t>
            </a:r>
            <a:br/>
            <a:r>
              <a:t>biotech industry </a:t>
            </a:r>
            <a:br/>
            <a:r>
              <a:t>only studying </a:t>
            </a:r>
            <a:br/>
            <a:r>
              <a:t>biology?</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Differences between Golden rice 1 and 2"/>
          <p:cNvSpPr txBox="1"/>
          <p:nvPr>
            <p:ph type="title"/>
          </p:nvPr>
        </p:nvSpPr>
        <p:spPr>
          <a:xfrm>
            <a:off x="107576" y="365125"/>
            <a:ext cx="11246224" cy="1325563"/>
          </a:xfrm>
          <a:prstGeom prst="rect">
            <a:avLst/>
          </a:prstGeom>
        </p:spPr>
        <p:txBody>
          <a:bodyPr/>
          <a:lstStyle>
            <a:lvl1pPr>
              <a:defRPr>
                <a:latin typeface="Bookman Old Style"/>
                <a:ea typeface="Bookman Old Style"/>
                <a:cs typeface="Bookman Old Style"/>
                <a:sym typeface="Bookman Old Style"/>
              </a:defRPr>
            </a:lvl1pPr>
          </a:lstStyle>
          <a:p>
            <a:pPr/>
            <a:r>
              <a:t>Differences between Golden rice 1 and 2</a:t>
            </a:r>
          </a:p>
        </p:txBody>
      </p:sp>
      <p:sp>
        <p:nvSpPr>
          <p:cNvPr id="345" name="35 μg of carotinoids per gram of dry Golden rice 2 instead of 1.6 μg of carotinoids per gram of dry Golden rice 1.…"/>
          <p:cNvSpPr txBox="1"/>
          <p:nvPr>
            <p:ph type="body" idx="1"/>
          </p:nvPr>
        </p:nvSpPr>
        <p:spPr>
          <a:prstGeom prst="rect">
            <a:avLst/>
          </a:prstGeom>
        </p:spPr>
        <p:txBody>
          <a:bodyPr/>
          <a:lstStyle/>
          <a:p>
            <a:pPr>
              <a:defRPr>
                <a:latin typeface="Bookman Old Style"/>
                <a:ea typeface="Bookman Old Style"/>
                <a:cs typeface="Bookman Old Style"/>
                <a:sym typeface="Bookman Old Style"/>
              </a:defRPr>
            </a:pPr>
            <a:r>
              <a:t>35 μg of carotinoids per gram of dry Golden rice 2 instead of 1.6 μg of carotinoids per gram of dry Golden rice 1.</a:t>
            </a:r>
          </a:p>
          <a:p>
            <a:pPr marL="0" indent="0">
              <a:buSzTx/>
              <a:buNone/>
              <a:defRPr>
                <a:latin typeface="Bookman Old Style"/>
                <a:ea typeface="Bookman Old Style"/>
                <a:cs typeface="Bookman Old Style"/>
                <a:sym typeface="Bookman Old Style"/>
              </a:defRPr>
            </a:pPr>
          </a:p>
          <a:p>
            <a:pPr>
              <a:defRPr>
                <a:latin typeface="Bookman Old Style"/>
                <a:ea typeface="Bookman Old Style"/>
                <a:cs typeface="Bookman Old Style"/>
                <a:sym typeface="Bookman Old Style"/>
              </a:defRPr>
            </a:pPr>
            <a:r>
              <a:t>More efficient </a:t>
            </a:r>
            <a:r>
              <a:rPr i="1"/>
              <a:t>phy</a:t>
            </a:r>
            <a:r>
              <a:t> gene introduced.</a:t>
            </a:r>
          </a:p>
          <a:p>
            <a:pPr marL="0" indent="0">
              <a:buSzTx/>
              <a:buNone/>
              <a:defRPr>
                <a:latin typeface="Bookman Old Style"/>
                <a:ea typeface="Bookman Old Style"/>
                <a:cs typeface="Bookman Old Style"/>
                <a:sym typeface="Bookman Old Style"/>
              </a:defRPr>
            </a:pPr>
          </a:p>
          <a:p>
            <a:pPr>
              <a:defRPr>
                <a:latin typeface="Bookman Old Style"/>
                <a:ea typeface="Bookman Old Style"/>
                <a:cs typeface="Bookman Old Style"/>
                <a:sym typeface="Bookman Old Style"/>
              </a:defRPr>
            </a:pPr>
            <a:r>
              <a:t>Removal of CaMV 35S by polyubiquitin gene.</a:t>
            </a:r>
          </a:p>
          <a:p>
            <a:pPr marL="0" indent="0">
              <a:buSzTx/>
              <a:buNone/>
              <a:defRPr>
                <a:latin typeface="Bookman Old Style"/>
                <a:ea typeface="Bookman Old Style"/>
                <a:cs typeface="Bookman Old Style"/>
                <a:sym typeface="Bookman Old Style"/>
              </a:defRPr>
            </a:pPr>
          </a:p>
          <a:p>
            <a:pPr>
              <a:defRPr>
                <a:latin typeface="Bookman Old Style"/>
                <a:ea typeface="Bookman Old Style"/>
                <a:cs typeface="Bookman Old Style"/>
                <a:sym typeface="Bookman Old Style"/>
              </a:defRPr>
            </a:pPr>
            <a:r>
              <a:t>Incorporation of phosphomannose-isomerase sugar-based selection system instead of antibiotic selection system.</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Human trials"/>
          <p:cNvSpPr txBox="1"/>
          <p:nvPr>
            <p:ph type="title"/>
          </p:nvPr>
        </p:nvSpPr>
        <p:spPr>
          <a:xfrm>
            <a:off x="313764" y="23237"/>
            <a:ext cx="10515601" cy="1325563"/>
          </a:xfrm>
          <a:prstGeom prst="rect">
            <a:avLst/>
          </a:prstGeom>
        </p:spPr>
        <p:txBody>
          <a:bodyPr/>
          <a:lstStyle>
            <a:lvl1pPr>
              <a:defRPr>
                <a:latin typeface="Bookman Old Style"/>
                <a:ea typeface="Bookman Old Style"/>
                <a:cs typeface="Bookman Old Style"/>
                <a:sym typeface="Bookman Old Style"/>
              </a:defRPr>
            </a:lvl1pPr>
          </a:lstStyle>
          <a:p>
            <a:pPr/>
            <a:r>
              <a:t>Human trials</a:t>
            </a:r>
          </a:p>
        </p:txBody>
      </p:sp>
      <p:sp>
        <p:nvSpPr>
          <p:cNvPr id="348" name="Golden Rice 2 plants were grown hydroponically with heavy water (deuterium oxide) to generate deuterium-labeled [2H]β-carotene in the rice grains.…"/>
          <p:cNvSpPr txBox="1"/>
          <p:nvPr/>
        </p:nvSpPr>
        <p:spPr>
          <a:xfrm>
            <a:off x="419100" y="1348799"/>
            <a:ext cx="11353800" cy="5260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457200">
              <a:buSzPct val="100000"/>
              <a:buFont typeface="Arial"/>
              <a:buChar char="•"/>
              <a:defRPr sz="3200">
                <a:latin typeface="Bookman Old Style"/>
                <a:ea typeface="Bookman Old Style"/>
                <a:cs typeface="Bookman Old Style"/>
                <a:sym typeface="Bookman Old Style"/>
              </a:defRPr>
            </a:pPr>
            <a:r>
              <a:t>Golden Rice 2 plants were grown hydroponically with heavy water (deuterium oxide) to generate deuterium-labeled [</a:t>
            </a:r>
            <a:r>
              <a:rPr baseline="30000"/>
              <a:t>2</a:t>
            </a:r>
            <a:r>
              <a:t>H]</a:t>
            </a:r>
            <a:r>
              <a:t>β</a:t>
            </a:r>
            <a:r>
              <a:t>-carotene in the rice grains. </a:t>
            </a:r>
          </a:p>
          <a:p>
            <a:pPr marL="457200" indent="-457200">
              <a:buSzPct val="100000"/>
              <a:buFont typeface="Arial"/>
              <a:buChar char="•"/>
              <a:defRPr sz="3200">
                <a:latin typeface="Bookman Old Style"/>
                <a:ea typeface="Bookman Old Style"/>
                <a:cs typeface="Bookman Old Style"/>
                <a:sym typeface="Bookman Old Style"/>
              </a:defRPr>
            </a:pPr>
            <a:r>
              <a:t>Golden Rice servings of 65–98 g (130–200 g cooked rice) containing 0.99–1.53 mg </a:t>
            </a:r>
            <a:r>
              <a:t>β </a:t>
            </a:r>
            <a:r>
              <a:t>-carotene were fed to 5 healthy adult volunteers (3 women and 2 men) with 10 g butter. </a:t>
            </a:r>
          </a:p>
          <a:p>
            <a:pPr marL="457200" indent="-457200">
              <a:buSzPct val="100000"/>
              <a:buFont typeface="Arial"/>
              <a:buChar char="•"/>
              <a:defRPr sz="3200">
                <a:latin typeface="Bookman Old Style"/>
                <a:ea typeface="Bookman Old Style"/>
                <a:cs typeface="Bookman Old Style"/>
                <a:sym typeface="Bookman Old Style"/>
              </a:defRPr>
            </a:pPr>
            <a:r>
              <a:t>A reference dose of [</a:t>
            </a:r>
            <a:r>
              <a:rPr baseline="30000"/>
              <a:t>13</a:t>
            </a:r>
            <a:r>
              <a:t>C10]retinyl acetate (0.4–1.0 mg) in oil was given to each volunteer 1 week before ingestion of the Golden Rice dose.</a:t>
            </a:r>
          </a:p>
          <a:p>
            <a:pPr marL="457200" indent="-457200">
              <a:buSzPct val="100000"/>
              <a:buFont typeface="Arial"/>
              <a:buChar char="•"/>
              <a:defRPr sz="3200">
                <a:latin typeface="Bookman Old Style"/>
                <a:ea typeface="Bookman Old Style"/>
                <a:cs typeface="Bookman Old Style"/>
                <a:sym typeface="Bookman Old Style"/>
              </a:defRPr>
            </a:pPr>
            <a:r>
              <a:t>Blood samples were collected over 36 d.</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Results"/>
          <p:cNvSpPr txBox="1"/>
          <p:nvPr>
            <p:ph type="title"/>
          </p:nvPr>
        </p:nvSpPr>
        <p:spPr>
          <a:prstGeom prst="rect">
            <a:avLst/>
          </a:prstGeom>
        </p:spPr>
        <p:txBody>
          <a:bodyPr/>
          <a:lstStyle>
            <a:lvl1pPr>
              <a:defRPr b="1">
                <a:latin typeface="Bookman Old Style"/>
                <a:ea typeface="Bookman Old Style"/>
                <a:cs typeface="Bookman Old Style"/>
                <a:sym typeface="Bookman Old Style"/>
              </a:defRPr>
            </a:lvl1pPr>
          </a:lstStyle>
          <a:p>
            <a:pPr/>
            <a:r>
              <a:t>Results</a:t>
            </a:r>
          </a:p>
        </p:txBody>
      </p:sp>
      <p:sp>
        <p:nvSpPr>
          <p:cNvPr id="351" name="Human trial resulted in a speculation that 50 g uncooked Golden Rice, which is a reasonable serving size for children aged 4–8 y in rice eating regions, who eat ~130–200 g rice/d , would be able…"/>
          <p:cNvSpPr txBox="1"/>
          <p:nvPr/>
        </p:nvSpPr>
        <p:spPr>
          <a:xfrm>
            <a:off x="587186" y="1566173"/>
            <a:ext cx="10452849" cy="2301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Bookman Old Style"/>
                <a:ea typeface="Bookman Old Style"/>
                <a:cs typeface="Bookman Old Style"/>
                <a:sym typeface="Bookman Old Style"/>
              </a:defRPr>
            </a:pPr>
            <a:r>
              <a:t>Human trial resulted in a speculation that 50 g uncooked Golden Rice, which is a reasonable serving size for children aged 4–8 y in rice eating regions, who eat ~130–200 g rice/d , would be able</a:t>
            </a:r>
          </a:p>
          <a:p>
            <a:pPr>
              <a:defRPr sz="2400">
                <a:latin typeface="Bookman Old Style"/>
                <a:ea typeface="Bookman Old Style"/>
                <a:cs typeface="Bookman Old Style"/>
                <a:sym typeface="Bookman Old Style"/>
              </a:defRPr>
            </a:pPr>
            <a:r>
              <a:t>to provide &gt;90% of vitamin A estimated average requirement (EAR) (275 μg retinol/d) or &gt;60% of the Recommended Dietary Allowance (RDA) which is 400 μg retinol/d.</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3" name="image19.png" descr="image19.png"/>
          <p:cNvPicPr>
            <a:picLocks noChangeAspect="1"/>
          </p:cNvPicPr>
          <p:nvPr/>
        </p:nvPicPr>
        <p:blipFill>
          <a:blip r:embed="rId2">
            <a:extLst/>
          </a:blip>
          <a:stretch>
            <a:fillRect/>
          </a:stretch>
        </p:blipFill>
        <p:spPr>
          <a:xfrm>
            <a:off x="6046694" y="318246"/>
            <a:ext cx="5481162" cy="3667126"/>
          </a:xfrm>
          <a:prstGeom prst="rect">
            <a:avLst/>
          </a:prstGeom>
          <a:ln w="12700">
            <a:miter lim="400000"/>
          </a:ln>
        </p:spPr>
      </p:pic>
      <p:pic>
        <p:nvPicPr>
          <p:cNvPr id="354" name="http://schoolfood.info/wp-content/uploads/2011/11/GMO-protestors.jpg" descr="http://schoolfood.info/wp-content/uploads/2011/11/GMO-protestors.jpg"/>
          <p:cNvPicPr>
            <a:picLocks noChangeAspect="1"/>
          </p:cNvPicPr>
          <p:nvPr/>
        </p:nvPicPr>
        <p:blipFill>
          <a:blip r:embed="rId3">
            <a:extLst/>
          </a:blip>
          <a:stretch>
            <a:fillRect/>
          </a:stretch>
        </p:blipFill>
        <p:spPr>
          <a:xfrm>
            <a:off x="183778" y="2656812"/>
            <a:ext cx="6096001" cy="4045528"/>
          </a:xfrm>
          <a:prstGeom prst="rect">
            <a:avLst/>
          </a:prstGeom>
          <a:ln w="12700">
            <a:miter lim="400000"/>
          </a:ln>
        </p:spPr>
      </p:pic>
      <p:sp>
        <p:nvSpPr>
          <p:cNvPr id="355" name="People perceive anything involving human manipulation as being highly unnatural."/>
          <p:cNvSpPr txBox="1"/>
          <p:nvPr/>
        </p:nvSpPr>
        <p:spPr>
          <a:xfrm>
            <a:off x="6279777" y="3901573"/>
            <a:ext cx="6096001" cy="36898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114300">
              <a:defRPr sz="4400">
                <a:solidFill>
                  <a:srgbClr val="2F5597"/>
                </a:solidFill>
                <a:latin typeface="Bradley Hand ITC"/>
                <a:ea typeface="Bradley Hand ITC"/>
                <a:cs typeface="Bradley Hand ITC"/>
                <a:sym typeface="Bradley Hand ITC"/>
              </a:defRPr>
            </a:lvl1pPr>
          </a:lstStyle>
          <a:p>
            <a:pPr/>
            <a:r>
              <a:t>People perceive anything involving human manipulation as being highly unnatural.</a:t>
            </a:r>
          </a:p>
        </p:txBody>
      </p:sp>
      <p:sp>
        <p:nvSpPr>
          <p:cNvPr id="356" name="Opposition and delay"/>
          <p:cNvSpPr txBox="1"/>
          <p:nvPr>
            <p:ph type="title"/>
          </p:nvPr>
        </p:nvSpPr>
        <p:spPr>
          <a:xfrm>
            <a:off x="313764" y="23237"/>
            <a:ext cx="10515601" cy="1325563"/>
          </a:xfrm>
          <a:prstGeom prst="rect">
            <a:avLst/>
          </a:prstGeom>
        </p:spPr>
        <p:txBody>
          <a:bodyPr/>
          <a:lstStyle>
            <a:lvl1pPr>
              <a:defRPr b="1">
                <a:latin typeface="Bookman Old Style"/>
                <a:ea typeface="Bookman Old Style"/>
                <a:cs typeface="Bookman Old Style"/>
                <a:sym typeface="Bookman Old Style"/>
              </a:defRPr>
            </a:lvl1pPr>
          </a:lstStyle>
          <a:p>
            <a:pPr/>
            <a:r>
              <a:t>Opposition and delay</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Issues surrounding commercialization of Golden rice"/>
          <p:cNvSpPr txBox="1"/>
          <p:nvPr>
            <p:ph type="title"/>
          </p:nvPr>
        </p:nvSpPr>
        <p:spPr>
          <a:xfrm>
            <a:off x="242046" y="365125"/>
            <a:ext cx="11111755" cy="1325563"/>
          </a:xfrm>
          <a:prstGeom prst="rect">
            <a:avLst/>
          </a:prstGeom>
        </p:spPr>
        <p:txBody>
          <a:bodyPr/>
          <a:lstStyle>
            <a:lvl1pPr>
              <a:defRPr>
                <a:latin typeface="Bookman Old Style"/>
                <a:ea typeface="Bookman Old Style"/>
                <a:cs typeface="Bookman Old Style"/>
                <a:sym typeface="Bookman Old Style"/>
              </a:defRPr>
            </a:lvl1pPr>
          </a:lstStyle>
          <a:p>
            <a:pPr/>
            <a:r>
              <a:t>Issues surrounding commercialization of Golden rice</a:t>
            </a:r>
          </a:p>
        </p:txBody>
      </p:sp>
      <p:sp>
        <p:nvSpPr>
          <p:cNvPr id="359" name="Social…"/>
          <p:cNvSpPr txBox="1"/>
          <p:nvPr>
            <p:ph type="body" idx="1"/>
          </p:nvPr>
        </p:nvSpPr>
        <p:spPr>
          <a:xfrm>
            <a:off x="540122" y="2350060"/>
            <a:ext cx="10515601" cy="4351338"/>
          </a:xfrm>
          <a:prstGeom prst="rect">
            <a:avLst/>
          </a:prstGeom>
        </p:spPr>
        <p:txBody>
          <a:bodyPr/>
          <a:lstStyle/>
          <a:p>
            <a:pPr>
              <a:defRPr sz="2400">
                <a:latin typeface="Bookman Old Style"/>
                <a:ea typeface="Bookman Old Style"/>
                <a:cs typeface="Bookman Old Style"/>
                <a:sym typeface="Bookman Old Style"/>
              </a:defRPr>
            </a:pPr>
            <a:r>
              <a:t>Social</a:t>
            </a:r>
          </a:p>
          <a:p>
            <a:pPr marL="0" indent="0">
              <a:buSzTx/>
              <a:buNone/>
              <a:defRPr sz="2400">
                <a:latin typeface="Bookman Old Style"/>
                <a:ea typeface="Bookman Old Style"/>
                <a:cs typeface="Bookman Old Style"/>
                <a:sym typeface="Bookman Old Style"/>
              </a:defRPr>
            </a:pPr>
          </a:p>
          <a:p>
            <a:pPr>
              <a:defRPr sz="2400">
                <a:latin typeface="Bookman Old Style"/>
                <a:ea typeface="Bookman Old Style"/>
                <a:cs typeface="Bookman Old Style"/>
                <a:sym typeface="Bookman Old Style"/>
              </a:defRPr>
            </a:pPr>
            <a:r>
              <a:t>Political </a:t>
            </a:r>
          </a:p>
          <a:p>
            <a:pPr marL="0" indent="0">
              <a:buSzTx/>
              <a:buNone/>
              <a:defRPr sz="2400">
                <a:latin typeface="Bookman Old Style"/>
                <a:ea typeface="Bookman Old Style"/>
                <a:cs typeface="Bookman Old Style"/>
                <a:sym typeface="Bookman Old Style"/>
              </a:defRPr>
            </a:pPr>
          </a:p>
          <a:p>
            <a:pPr>
              <a:defRPr sz="2400">
                <a:latin typeface="Bookman Old Style"/>
                <a:ea typeface="Bookman Old Style"/>
                <a:cs typeface="Bookman Old Style"/>
                <a:sym typeface="Bookman Old Style"/>
              </a:defRPr>
            </a:pPr>
            <a:r>
              <a:t>Environmental</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Major concerns"/>
          <p:cNvSpPr txBox="1"/>
          <p:nvPr>
            <p:ph type="title"/>
          </p:nvPr>
        </p:nvSpPr>
        <p:spPr>
          <a:prstGeom prst="rect">
            <a:avLst/>
          </a:prstGeom>
        </p:spPr>
        <p:txBody>
          <a:bodyPr/>
          <a:lstStyle>
            <a:lvl1pPr>
              <a:defRPr>
                <a:latin typeface="Bookman Old Style"/>
                <a:ea typeface="Bookman Old Style"/>
                <a:cs typeface="Bookman Old Style"/>
                <a:sym typeface="Bookman Old Style"/>
              </a:defRPr>
            </a:lvl1pPr>
          </a:lstStyle>
          <a:p>
            <a:pPr/>
            <a:r>
              <a:t>Major concerns</a:t>
            </a:r>
          </a:p>
        </p:txBody>
      </p:sp>
      <p:sp>
        <p:nvSpPr>
          <p:cNvPr id="362" name="Eat several kilograms of it to get their daily requirement.…"/>
          <p:cNvSpPr txBox="1"/>
          <p:nvPr>
            <p:ph type="body" idx="1"/>
          </p:nvPr>
        </p:nvSpPr>
        <p:spPr>
          <a:prstGeom prst="rect">
            <a:avLst/>
          </a:prstGeom>
        </p:spPr>
        <p:txBody>
          <a:bodyPr/>
          <a:lstStyle/>
          <a:p>
            <a:pPr>
              <a:defRPr>
                <a:latin typeface="Bookman Old Style"/>
                <a:ea typeface="Bookman Old Style"/>
                <a:cs typeface="Bookman Old Style"/>
                <a:sym typeface="Bookman Old Style"/>
              </a:defRPr>
            </a:pPr>
            <a:r>
              <a:t> Eat several kilograms of it to get their daily requirement.</a:t>
            </a:r>
          </a:p>
          <a:p>
            <a:pPr>
              <a:defRPr>
                <a:latin typeface="Bookman Old Style"/>
                <a:ea typeface="Bookman Old Style"/>
                <a:cs typeface="Bookman Old Style"/>
                <a:sym typeface="Bookman Old Style"/>
              </a:defRPr>
            </a:pPr>
            <a:r>
              <a:t>Will change the food habit of the developing countries</a:t>
            </a:r>
          </a:p>
          <a:p>
            <a:pPr>
              <a:defRPr>
                <a:latin typeface="Bookman Old Style"/>
                <a:ea typeface="Bookman Old Style"/>
                <a:cs typeface="Bookman Old Style"/>
                <a:sym typeface="Bookman Old Style"/>
              </a:defRPr>
            </a:pPr>
            <a:r>
              <a:t>Small farmers will lose their land and income for being unable to compete with the corporate industries</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Public sentiment is everything.  With public sentiment, nothing can fail.  Without it, nothing can succeed.” – Abraham Lincoln."/>
          <p:cNvSpPr txBox="1"/>
          <p:nvPr/>
        </p:nvSpPr>
        <p:spPr>
          <a:xfrm>
            <a:off x="309282" y="5468487"/>
            <a:ext cx="11766178" cy="12291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latin typeface="Bradley Hand ITC"/>
                <a:ea typeface="Bradley Hand ITC"/>
                <a:cs typeface="Bradley Hand ITC"/>
                <a:sym typeface="Bradley Hand ITC"/>
              </a:defRPr>
            </a:lvl1pPr>
          </a:lstStyle>
          <a:p>
            <a:pPr/>
            <a:r>
              <a:t>“Public sentiment is everything.  With public sentiment, nothing can fail.  Without it, nothing can succeed.” – Abraham Lincoln.</a:t>
            </a:r>
          </a:p>
        </p:txBody>
      </p:sp>
      <p:pic>
        <p:nvPicPr>
          <p:cNvPr id="365" name="how_child_eating.jpg" descr="how_child_eating.jpg"/>
          <p:cNvPicPr>
            <a:picLocks noChangeAspect="1"/>
          </p:cNvPicPr>
          <p:nvPr/>
        </p:nvPicPr>
        <p:blipFill>
          <a:blip r:embed="rId2">
            <a:extLst/>
          </a:blip>
          <a:stretch>
            <a:fillRect/>
          </a:stretch>
        </p:blipFill>
        <p:spPr>
          <a:xfrm>
            <a:off x="425822" y="1166200"/>
            <a:ext cx="2835276" cy="4224338"/>
          </a:xfrm>
          <a:prstGeom prst="rect">
            <a:avLst/>
          </a:prstGeom>
          <a:ln w="12700">
            <a:miter lim="400000"/>
          </a:ln>
        </p:spPr>
      </p:pic>
      <p:pic>
        <p:nvPicPr>
          <p:cNvPr id="366" name="why_girl2.jpg" descr="why_girl2.jpg"/>
          <p:cNvPicPr>
            <a:picLocks noChangeAspect="1"/>
          </p:cNvPicPr>
          <p:nvPr/>
        </p:nvPicPr>
        <p:blipFill>
          <a:blip r:embed="rId3">
            <a:extLst/>
          </a:blip>
          <a:stretch>
            <a:fillRect/>
          </a:stretch>
        </p:blipFill>
        <p:spPr>
          <a:xfrm>
            <a:off x="3500716" y="1741064"/>
            <a:ext cx="3819526" cy="2628901"/>
          </a:xfrm>
          <a:prstGeom prst="rect">
            <a:avLst/>
          </a:prstGeom>
          <a:ln w="12700">
            <a:miter lim="400000"/>
          </a:ln>
        </p:spPr>
      </p:pic>
      <p:pic>
        <p:nvPicPr>
          <p:cNvPr id="367" name="http://cdn3.gmoinside.org/wp-inside/uploads/2013/03/Expo-West.jpg" descr="http://cdn3.gmoinside.org/wp-inside/uploads/2013/03/Expo-West.jpg"/>
          <p:cNvPicPr>
            <a:picLocks noChangeAspect="1"/>
          </p:cNvPicPr>
          <p:nvPr/>
        </p:nvPicPr>
        <p:blipFill>
          <a:blip r:embed="rId4">
            <a:extLst/>
          </a:blip>
          <a:stretch>
            <a:fillRect/>
          </a:stretch>
        </p:blipFill>
        <p:spPr>
          <a:xfrm>
            <a:off x="7041777" y="2014135"/>
            <a:ext cx="4495801" cy="2528467"/>
          </a:xfrm>
          <a:prstGeom prst="rect">
            <a:avLst/>
          </a:prstGeom>
          <a:ln w="12700">
            <a:miter lim="400000"/>
          </a:ln>
        </p:spPr>
      </p:pic>
      <p:sp>
        <p:nvSpPr>
          <p:cNvPr id="368" name="Conclusion"/>
          <p:cNvSpPr txBox="1"/>
          <p:nvPr>
            <p:ph type="title"/>
          </p:nvPr>
        </p:nvSpPr>
        <p:spPr>
          <a:xfrm>
            <a:off x="793229" y="0"/>
            <a:ext cx="10515601" cy="1325563"/>
          </a:xfrm>
          <a:prstGeom prst="rect">
            <a:avLst/>
          </a:prstGeom>
        </p:spPr>
        <p:txBody>
          <a:bodyPr/>
          <a:lstStyle>
            <a:lvl1pPr>
              <a:defRPr>
                <a:latin typeface="Bookman Old Style"/>
                <a:ea typeface="Bookman Old Style"/>
                <a:cs typeface="Bookman Old Style"/>
                <a:sym typeface="Bookman Old Style"/>
              </a:defRPr>
            </a:lvl1pPr>
          </a:lstStyle>
          <a:p>
            <a:pPr/>
            <a:r>
              <a:t>Conclusion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 2013 Pearson Education, Inc."/>
          <p:cNvSpPr txBox="1"/>
          <p:nvPr/>
        </p:nvSpPr>
        <p:spPr>
          <a:xfrm>
            <a:off x="1611312" y="6553200"/>
            <a:ext cx="5399088"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900">
                <a:latin typeface="Arial"/>
                <a:ea typeface="Arial"/>
                <a:cs typeface="Arial"/>
                <a:sym typeface="Arial"/>
              </a:defRPr>
            </a:lvl1pPr>
          </a:lstStyle>
          <a:p>
            <a:pPr/>
            <a:r>
              <a:t>© 2013 Pearson Education, Inc.</a:t>
            </a:r>
          </a:p>
        </p:txBody>
      </p:sp>
      <p:sp>
        <p:nvSpPr>
          <p:cNvPr id="142" name="1.1  What Is Biotechnology and What Does It Mean to You?"/>
          <p:cNvSpPr txBox="1"/>
          <p:nvPr>
            <p:ph type="title" idx="4294967295"/>
          </p:nvPr>
        </p:nvSpPr>
        <p:spPr>
          <a:xfrm>
            <a:off x="1523999" y="0"/>
            <a:ext cx="9144002" cy="579438"/>
          </a:xfrm>
          <a:prstGeom prst="rect">
            <a:avLst/>
          </a:prstGeom>
        </p:spPr>
        <p:txBody>
          <a:bodyPr anchor="t"/>
          <a:lstStyle>
            <a:lvl1pPr defTabSz="722376">
              <a:lnSpc>
                <a:spcPct val="100000"/>
              </a:lnSpc>
              <a:spcBef>
                <a:spcPts val="1500"/>
              </a:spcBef>
              <a:defRPr b="1" sz="2528">
                <a:solidFill>
                  <a:srgbClr val="0092C8"/>
                </a:solidFill>
                <a:latin typeface="Arial"/>
                <a:ea typeface="Arial"/>
                <a:cs typeface="Arial"/>
                <a:sym typeface="Arial"/>
              </a:defRPr>
            </a:lvl1pPr>
          </a:lstStyle>
          <a:p>
            <a:pPr/>
            <a:r>
              <a:t>1.1  What Is Biotechnology and What Does It Mean to You?</a:t>
            </a:r>
          </a:p>
        </p:txBody>
      </p:sp>
      <p:sp>
        <p:nvSpPr>
          <p:cNvPr id="143" name="Modern Examples…"/>
          <p:cNvSpPr txBox="1"/>
          <p:nvPr>
            <p:ph type="body" idx="4294967295"/>
          </p:nvPr>
        </p:nvSpPr>
        <p:spPr>
          <a:xfrm>
            <a:off x="1889125" y="1141412"/>
            <a:ext cx="8229600" cy="5106988"/>
          </a:xfrm>
          <a:prstGeom prst="rect">
            <a:avLst/>
          </a:prstGeom>
        </p:spPr>
        <p:txBody>
          <a:bodyPr/>
          <a:lstStyle/>
          <a:p>
            <a:pPr marL="342900" indent="-342900">
              <a:lnSpc>
                <a:spcPct val="100000"/>
              </a:lnSpc>
              <a:spcBef>
                <a:spcPts val="700"/>
              </a:spcBef>
              <a:buFontTx/>
              <a:defRPr b="1" sz="3200">
                <a:latin typeface="Arial"/>
                <a:ea typeface="Arial"/>
                <a:cs typeface="Arial"/>
                <a:sym typeface="Arial"/>
              </a:defRPr>
            </a:pPr>
            <a:r>
              <a:t>Modern Examples</a:t>
            </a:r>
          </a:p>
          <a:p>
            <a:pPr lvl="1" marL="742950" indent="-285750">
              <a:lnSpc>
                <a:spcPct val="100000"/>
              </a:lnSpc>
              <a:spcBef>
                <a:spcPts val="0"/>
              </a:spcBef>
              <a:buFontTx/>
              <a:buChar char="–"/>
              <a:defRPr>
                <a:latin typeface="Arial"/>
                <a:ea typeface="Arial"/>
                <a:cs typeface="Arial"/>
                <a:sym typeface="Arial"/>
              </a:defRPr>
            </a:pPr>
            <a:r>
              <a:t>Gene cloning</a:t>
            </a:r>
          </a:p>
          <a:p>
            <a:pPr lvl="1" marL="742950" indent="-285750">
              <a:lnSpc>
                <a:spcPct val="100000"/>
              </a:lnSpc>
              <a:spcBef>
                <a:spcPts val="0"/>
              </a:spcBef>
              <a:buFontTx/>
              <a:buChar char="–"/>
              <a:defRPr>
                <a:latin typeface="Arial"/>
                <a:ea typeface="Arial"/>
                <a:cs typeface="Arial"/>
                <a:sym typeface="Arial"/>
              </a:defRPr>
            </a:pPr>
            <a:r>
              <a:t>Genetic engineering</a:t>
            </a:r>
          </a:p>
          <a:p>
            <a:pPr lvl="1" marL="742950" indent="-285750">
              <a:lnSpc>
                <a:spcPct val="100000"/>
              </a:lnSpc>
              <a:spcBef>
                <a:spcPts val="0"/>
              </a:spcBef>
              <a:buFontTx/>
              <a:buChar char="–"/>
              <a:defRPr b="1">
                <a:solidFill>
                  <a:srgbClr val="F03D02"/>
                </a:solidFill>
                <a:latin typeface="Arial"/>
                <a:ea typeface="Arial"/>
                <a:cs typeface="Arial"/>
                <a:sym typeface="Arial"/>
              </a:defRPr>
            </a:pPr>
            <a:r>
              <a:t>Recombinant DNA technology</a:t>
            </a:r>
          </a:p>
          <a:p>
            <a:pPr lvl="1" marL="742950" indent="-285750">
              <a:lnSpc>
                <a:spcPct val="100000"/>
              </a:lnSpc>
              <a:spcBef>
                <a:spcPts val="0"/>
              </a:spcBef>
              <a:buFontTx/>
              <a:buChar char="–"/>
              <a:defRPr>
                <a:latin typeface="Arial"/>
                <a:ea typeface="Arial"/>
                <a:cs typeface="Arial"/>
                <a:sym typeface="Arial"/>
              </a:defRPr>
            </a:pPr>
            <a:r>
              <a:t>Human Genome Project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 2013 Pearson Education, Inc."/>
          <p:cNvSpPr txBox="1"/>
          <p:nvPr/>
        </p:nvSpPr>
        <p:spPr>
          <a:xfrm>
            <a:off x="1611312" y="6553200"/>
            <a:ext cx="5399088"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900">
                <a:latin typeface="Arial"/>
                <a:ea typeface="Arial"/>
                <a:cs typeface="Arial"/>
                <a:sym typeface="Arial"/>
              </a:defRPr>
            </a:lvl1pPr>
          </a:lstStyle>
          <a:p>
            <a:pPr/>
            <a:r>
              <a:t>© 2013 Pearson Education, Inc.</a:t>
            </a:r>
          </a:p>
        </p:txBody>
      </p:sp>
      <p:sp>
        <p:nvSpPr>
          <p:cNvPr id="146" name="1.1  What Is Biotechnology and What Does It Mean to You?"/>
          <p:cNvSpPr txBox="1"/>
          <p:nvPr>
            <p:ph type="title" idx="4294967295"/>
          </p:nvPr>
        </p:nvSpPr>
        <p:spPr>
          <a:xfrm>
            <a:off x="1523999" y="0"/>
            <a:ext cx="9144002" cy="1066800"/>
          </a:xfrm>
          <a:prstGeom prst="rect">
            <a:avLst/>
          </a:prstGeom>
        </p:spPr>
        <p:txBody>
          <a:bodyPr anchor="t"/>
          <a:lstStyle>
            <a:lvl1pPr>
              <a:lnSpc>
                <a:spcPct val="100000"/>
              </a:lnSpc>
              <a:spcBef>
                <a:spcPts val="1900"/>
              </a:spcBef>
              <a:defRPr b="1" sz="3200">
                <a:solidFill>
                  <a:srgbClr val="0092C8"/>
                </a:solidFill>
                <a:latin typeface="Arial"/>
                <a:ea typeface="Arial"/>
                <a:cs typeface="Arial"/>
                <a:sym typeface="Arial"/>
              </a:defRPr>
            </a:lvl1pPr>
          </a:lstStyle>
          <a:p>
            <a:pPr/>
            <a:r>
              <a:t>1.1  What Is Biotechnology and What Does It Mean to You?</a:t>
            </a:r>
          </a:p>
        </p:txBody>
      </p:sp>
      <p:sp>
        <p:nvSpPr>
          <p:cNvPr id="147" name="Example of &quot;modern&quot; biotechnology:…"/>
          <p:cNvSpPr txBox="1"/>
          <p:nvPr>
            <p:ph type="body" idx="4294967295"/>
          </p:nvPr>
        </p:nvSpPr>
        <p:spPr>
          <a:xfrm>
            <a:off x="1889125" y="1141412"/>
            <a:ext cx="8229600" cy="5106988"/>
          </a:xfrm>
          <a:prstGeom prst="rect">
            <a:avLst/>
          </a:prstGeom>
        </p:spPr>
        <p:txBody>
          <a:bodyPr/>
          <a:lstStyle/>
          <a:p>
            <a:pPr marL="342900" indent="-342900">
              <a:lnSpc>
                <a:spcPct val="100000"/>
              </a:lnSpc>
              <a:spcBef>
                <a:spcPts val="600"/>
              </a:spcBef>
              <a:buFontTx/>
              <a:defRPr>
                <a:latin typeface="Arial"/>
                <a:ea typeface="Arial"/>
                <a:cs typeface="Arial"/>
                <a:sym typeface="Arial"/>
              </a:defRPr>
            </a:pPr>
            <a:r>
              <a:t>Example of "modern" biotechnology:</a:t>
            </a:r>
          </a:p>
          <a:p>
            <a:pPr lvl="1" marL="742950" indent="-285750">
              <a:lnSpc>
                <a:spcPct val="100000"/>
              </a:lnSpc>
              <a:spcBef>
                <a:spcPts val="0"/>
              </a:spcBef>
              <a:buFontTx/>
              <a:buChar char="–"/>
              <a:defRPr sz="2400">
                <a:latin typeface="Arial"/>
                <a:ea typeface="Arial"/>
                <a:cs typeface="Arial"/>
                <a:sym typeface="Arial"/>
              </a:defRPr>
            </a:pPr>
            <a:r>
              <a:t>recombinant DNA technology started modern biotech as an industry</a:t>
            </a:r>
          </a:p>
          <a:p>
            <a:pPr marL="342900" indent="-342900">
              <a:lnSpc>
                <a:spcPct val="100000"/>
              </a:lnSpc>
              <a:spcBef>
                <a:spcPts val="600"/>
              </a:spcBef>
              <a:buFontTx/>
              <a:defRPr>
                <a:latin typeface="Arial"/>
                <a:ea typeface="Arial"/>
                <a:cs typeface="Arial"/>
                <a:sym typeface="Arial"/>
              </a:defRPr>
            </a:pPr>
            <a:r>
              <a:t>Examples of applications</a:t>
            </a:r>
          </a:p>
          <a:p>
            <a:pPr lvl="1" marL="742950" indent="-285750">
              <a:lnSpc>
                <a:spcPct val="100000"/>
              </a:lnSpc>
              <a:spcBef>
                <a:spcPts val="0"/>
              </a:spcBef>
              <a:buFontTx/>
              <a:buChar char="–"/>
              <a:defRPr sz="2400">
                <a:latin typeface="Arial"/>
                <a:ea typeface="Arial"/>
                <a:cs typeface="Arial"/>
                <a:sym typeface="Arial"/>
              </a:defRPr>
            </a:pPr>
            <a:r>
              <a:t>development of disease-resistant plants</a:t>
            </a:r>
          </a:p>
          <a:p>
            <a:pPr lvl="1" marL="742950" indent="-285750">
              <a:lnSpc>
                <a:spcPct val="100000"/>
              </a:lnSpc>
              <a:spcBef>
                <a:spcPts val="0"/>
              </a:spcBef>
              <a:buFontTx/>
              <a:buChar char="–"/>
              <a:defRPr sz="2400">
                <a:latin typeface="Arial"/>
                <a:ea typeface="Arial"/>
                <a:cs typeface="Arial"/>
                <a:sym typeface="Arial"/>
              </a:defRPr>
            </a:pPr>
            <a:r>
              <a:t>food crops that produce greater yields</a:t>
            </a:r>
          </a:p>
          <a:p>
            <a:pPr lvl="1" marL="742950" indent="-285750">
              <a:lnSpc>
                <a:spcPct val="100000"/>
              </a:lnSpc>
              <a:spcBef>
                <a:spcPts val="0"/>
              </a:spcBef>
              <a:buFontTx/>
              <a:buChar char="–"/>
              <a:defRPr b="1" sz="2400">
                <a:solidFill>
                  <a:srgbClr val="FF1721"/>
                </a:solidFill>
                <a:latin typeface="Arial"/>
                <a:ea typeface="Arial"/>
                <a:cs typeface="Arial"/>
                <a:sym typeface="Arial"/>
              </a:defRPr>
            </a:pPr>
            <a:r>
              <a:t>"golden rice" engineered to be more nutritious</a:t>
            </a:r>
          </a:p>
          <a:p>
            <a:pPr lvl="1" marL="742950" indent="-285750">
              <a:lnSpc>
                <a:spcPct val="100000"/>
              </a:lnSpc>
              <a:spcBef>
                <a:spcPts val="0"/>
              </a:spcBef>
              <a:buFontTx/>
              <a:buChar char="–"/>
              <a:defRPr sz="2400">
                <a:latin typeface="Arial"/>
                <a:ea typeface="Arial"/>
                <a:cs typeface="Arial"/>
                <a:sym typeface="Arial"/>
              </a:defRPr>
            </a:pPr>
            <a:r>
              <a:t>genetically engineered bacteria that can degrade environmental pollutants</a:t>
            </a:r>
          </a:p>
          <a:p>
            <a:pPr marL="342900" indent="-342900">
              <a:lnSpc>
                <a:spcPct val="100000"/>
              </a:lnSpc>
              <a:spcBef>
                <a:spcPts val="600"/>
              </a:spcBef>
              <a:buFontTx/>
              <a:defRPr b="1">
                <a:latin typeface="Arial"/>
                <a:ea typeface="Arial"/>
                <a:cs typeface="Arial"/>
                <a:sym typeface="Arial"/>
              </a:defRPr>
            </a:pPr>
            <a:r>
              <a:t>Work in groups to come up with more examples of applications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GMOs and Transgenic Organisms"/>
          <p:cNvSpPr txBox="1"/>
          <p:nvPr>
            <p:ph type="title" idx="4294967295"/>
          </p:nvPr>
        </p:nvSpPr>
        <p:spPr>
          <a:prstGeom prst="rect">
            <a:avLst/>
          </a:prstGeom>
        </p:spPr>
        <p:txBody>
          <a:bodyPr lIns="45718" tIns="45718" rIns="45718" bIns="45718"/>
          <a:lstStyle/>
          <a:p>
            <a:pPr/>
            <a:r>
              <a:t>GMOs and Transgenic Organisms</a:t>
            </a:r>
          </a:p>
        </p:txBody>
      </p:sp>
      <p:sp>
        <p:nvSpPr>
          <p:cNvPr id="152" name="Transgenic…"/>
          <p:cNvSpPr txBox="1"/>
          <p:nvPr>
            <p:ph type="body" idx="4294967295"/>
          </p:nvPr>
        </p:nvSpPr>
        <p:spPr>
          <a:xfrm>
            <a:off x="838200" y="1253330"/>
            <a:ext cx="10515600" cy="4351340"/>
          </a:xfrm>
          <a:prstGeom prst="rect">
            <a:avLst/>
          </a:prstGeom>
        </p:spPr>
        <p:txBody>
          <a:bodyPr lIns="45718" tIns="45718" rIns="45718" bIns="45718"/>
          <a:lstStyle/>
          <a:p>
            <a:pPr>
              <a:defRPr b="1">
                <a:solidFill>
                  <a:srgbClr val="0000FF"/>
                </a:solidFill>
              </a:defRPr>
            </a:pPr>
          </a:p>
          <a:p>
            <a:pPr marL="228599" indent="-228599">
              <a:defRPr b="1" sz="3000">
                <a:solidFill>
                  <a:srgbClr val="0000FF"/>
                </a:solidFill>
              </a:defRPr>
            </a:pPr>
            <a:r>
              <a:t>Transgenic</a:t>
            </a:r>
          </a:p>
          <a:p>
            <a:pPr lvl="1" marL="685800" indent="-228600">
              <a:lnSpc>
                <a:spcPct val="100000"/>
              </a:lnSpc>
              <a:spcBef>
                <a:spcPts val="500"/>
              </a:spcBef>
              <a:defRPr sz="3000"/>
            </a:pPr>
            <a:r>
              <a:t>An organism that has been genetically modified with genes from a different species </a:t>
            </a:r>
          </a:p>
          <a:p>
            <a:pPr lvl="1" marL="0" indent="457200">
              <a:lnSpc>
                <a:spcPct val="100000"/>
              </a:lnSpc>
              <a:spcBef>
                <a:spcPts val="500"/>
              </a:spcBef>
              <a:buSzTx/>
              <a:buNone/>
              <a:defRPr sz="3000"/>
            </a:pPr>
          </a:p>
          <a:p>
            <a:pPr marL="228599" indent="-228599">
              <a:defRPr b="1" sz="3000">
                <a:solidFill>
                  <a:srgbClr val="0000FF"/>
                </a:solidFill>
              </a:defRPr>
            </a:pPr>
            <a:r>
              <a:t>Genetically modified organisms</a:t>
            </a:r>
            <a:r>
              <a:rPr b="0">
                <a:solidFill>
                  <a:srgbClr val="000000"/>
                </a:solidFill>
              </a:rPr>
              <a:t> (GMOs)</a:t>
            </a:r>
            <a:endParaRPr b="0">
              <a:solidFill>
                <a:srgbClr val="000000"/>
              </a:solidFill>
            </a:endParaRPr>
          </a:p>
          <a:p>
            <a:pPr lvl="1" marL="685800" indent="-228600">
              <a:lnSpc>
                <a:spcPct val="100000"/>
              </a:lnSpc>
              <a:spcBef>
                <a:spcPts val="500"/>
              </a:spcBef>
              <a:defRPr sz="3000"/>
            </a:pPr>
            <a:r>
              <a:t>Organism whose genome has been modified by genetic engineering</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10.2 Finding Needles in Haystacks"/>
          <p:cNvSpPr txBox="1"/>
          <p:nvPr>
            <p:ph type="title" idx="4294967295"/>
          </p:nvPr>
        </p:nvSpPr>
        <p:spPr>
          <a:prstGeom prst="rect">
            <a:avLst/>
          </a:prstGeom>
        </p:spPr>
        <p:txBody>
          <a:bodyPr lIns="45718" tIns="45718" rIns="45718" bIns="45718"/>
          <a:lstStyle/>
          <a:p>
            <a:pPr/>
            <a:r>
              <a:t>10.2 Finding Needles in Haystacks</a:t>
            </a:r>
          </a:p>
        </p:txBody>
      </p:sp>
      <p:sp>
        <p:nvSpPr>
          <p:cNvPr id="155" name="Gene research was limited until enzymes produced by bacteria to cut viral DNA were discovered…"/>
          <p:cNvSpPr txBox="1"/>
          <p:nvPr>
            <p:ph type="body" idx="4294967295"/>
          </p:nvPr>
        </p:nvSpPr>
        <p:spPr>
          <a:xfrm>
            <a:off x="609600" y="1371600"/>
            <a:ext cx="11176000" cy="5181600"/>
          </a:xfrm>
          <a:prstGeom prst="rect">
            <a:avLst/>
          </a:prstGeom>
        </p:spPr>
        <p:txBody>
          <a:bodyPr lIns="45718" tIns="45718" rIns="45718" bIns="45718"/>
          <a:lstStyle/>
          <a:p>
            <a:pPr/>
          </a:p>
          <a:p>
            <a:pPr/>
            <a:r>
              <a:t>Gene research was limited until enzymes produced by bacteria to cut viral DNA were discovered</a:t>
            </a:r>
          </a:p>
          <a:p>
            <a:pPr/>
          </a:p>
          <a:p>
            <a:pPr>
              <a:defRPr b="1">
                <a:solidFill>
                  <a:srgbClr val="0000FF"/>
                </a:solidFill>
              </a:defRPr>
            </a:pPr>
            <a:r>
              <a:t>Restriction enzyme</a:t>
            </a:r>
          </a:p>
          <a:p>
            <a:pPr lvl="1" marL="685800" indent="-228600">
              <a:lnSpc>
                <a:spcPct val="100000"/>
              </a:lnSpc>
              <a:spcBef>
                <a:spcPts val="500"/>
              </a:spcBef>
              <a:defRPr sz="2400"/>
            </a:pPr>
            <a:r>
              <a:t>Enzyme that cuts DNA at specific base sequences </a:t>
            </a:r>
          </a:p>
          <a:p>
            <a:pPr lvl="1" marL="685800" indent="-228600">
              <a:lnSpc>
                <a:spcPct val="100000"/>
              </a:lnSpc>
              <a:spcBef>
                <a:spcPts val="500"/>
              </a:spcBef>
              <a:defRPr sz="2400"/>
            </a:pPr>
            <a:r>
              <a:t>Used in DNA cloning to cut DNA into pieces that are inserted into cloning vectors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